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7" r:id="rId6"/>
    <p:sldId id="268" r:id="rId7"/>
    <p:sldId id="261" r:id="rId8"/>
    <p:sldId id="271" r:id="rId9"/>
    <p:sldId id="270" r:id="rId10"/>
    <p:sldId id="269" r:id="rId11"/>
    <p:sldId id="272" r:id="rId12"/>
    <p:sldId id="273" r:id="rId13"/>
    <p:sldId id="274" r:id="rId14"/>
    <p:sldId id="275" r:id="rId15"/>
    <p:sldId id="265" r:id="rId16"/>
    <p:sldId id="264" r:id="rId17"/>
  </p:sldIdLst>
  <p:sldSz cx="9144000" cy="5143500" type="screen16x9"/>
  <p:notesSz cx="6858000" cy="9144000"/>
  <p:embeddedFontLst>
    <p:embeddedFont>
      <p:font typeface="Bradley Hand ITC" panose="03070402050302030203" pitchFamily="66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CBEF27-3C58-4BDE-A3CC-21FB62DCD594}">
  <a:tblStyle styleId="{2DCBEF27-3C58-4BDE-A3CC-21FB62DCD5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6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e5c105c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e5c105ce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2A0C03C3-CFCD-466E-A9D0-DAD19F2194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D34B85EA-C9F9-47BF-B7BF-64D036A201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n-US"/>
              <a:t>Copy example </a:t>
            </a: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D0FF5176-A5A0-4209-8623-E56FAA322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B65E9C-14C1-4B8B-B6F9-D4D7C635E09C}" type="slidenum">
              <a:rPr lang="en-GB" altLang="en-US"/>
              <a:pPr eaLnBrk="1" hangingPunct="1"/>
              <a:t>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0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11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" name="Google Shape;62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337B-5161-7E45-A82B-95BE689D20A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B1403-7215-0B46-B594-E684E823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7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2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11700" y="-234429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tx1"/>
                </a:solidFill>
                <a:highlight>
                  <a:srgbClr val="FFFF00"/>
                </a:highlight>
              </a:rPr>
              <a:t>NAMES AND FORMULAE OF IONIC COMPOUNDS</a:t>
            </a:r>
            <a:endParaRPr sz="4800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73161" y="4303644"/>
            <a:ext cx="9070839" cy="1535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highlight>
                  <a:srgbClr val="FFFF00"/>
                </a:highlight>
              </a:rPr>
              <a:t>Students will be able to write the names and formulas of different ionic compounds</a:t>
            </a:r>
            <a:endParaRPr sz="2400" b="1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D281843-6E58-4851-9666-FC93C4E40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C16F3-BCCF-40C4-B645-0D694A1431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49" y="852700"/>
            <a:ext cx="8361573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Naming ionic compounds is very straightforward. </a:t>
            </a:r>
            <a:br>
              <a:rPr lang="en-US" dirty="0"/>
            </a:br>
            <a:r>
              <a:rPr lang="en-US" dirty="0"/>
              <a:t>The name is comprised of two words – the first word is the name of the positive ion and the second word is the name of the negative ion.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Some ions tell us their charge, e.g. Cu</a:t>
            </a:r>
            <a:r>
              <a:rPr lang="en-US" baseline="30000" dirty="0"/>
              <a:t>2+</a:t>
            </a:r>
            <a:r>
              <a:rPr lang="en-US" dirty="0"/>
              <a:t> is copper(II), and we do not use prefixes (mono, di, tri, </a:t>
            </a:r>
            <a:r>
              <a:rPr lang="en-US" dirty="0" err="1"/>
              <a:t>etc</a:t>
            </a:r>
            <a:r>
              <a:rPr lang="en-US" dirty="0"/>
              <a:t>) when naming ionic compounds.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Examples:</a:t>
            </a:r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CE40B5-2005-4D46-BEB6-3F9D837E1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655814"/>
              </p:ext>
            </p:extLst>
          </p:nvPr>
        </p:nvGraphicFramePr>
        <p:xfrm>
          <a:off x="819892" y="3582685"/>
          <a:ext cx="5018985" cy="1294765"/>
        </p:xfrm>
        <a:graphic>
          <a:graphicData uri="http://schemas.openxmlformats.org/drawingml/2006/table">
            <a:tbl>
              <a:tblPr firstRow="1" firstCol="1" bandRow="1">
                <a:tableStyleId>{2DCBEF27-3C58-4BDE-A3CC-21FB62DCD594}</a:tableStyleId>
              </a:tblPr>
              <a:tblGrid>
                <a:gridCol w="2049383">
                  <a:extLst>
                    <a:ext uri="{9D8B030D-6E8A-4147-A177-3AD203B41FA5}">
                      <a16:colId xmlns:a16="http://schemas.microsoft.com/office/drawing/2014/main" val="4292429040"/>
                    </a:ext>
                  </a:extLst>
                </a:gridCol>
                <a:gridCol w="2969602">
                  <a:extLst>
                    <a:ext uri="{9D8B030D-6E8A-4147-A177-3AD203B41FA5}">
                      <a16:colId xmlns:a16="http://schemas.microsoft.com/office/drawing/2014/main" val="1791924601"/>
                    </a:ext>
                  </a:extLst>
                </a:gridCol>
              </a:tblGrid>
              <a:tr h="2711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effectLst/>
                        </a:rPr>
                        <a:t>MgC</a:t>
                      </a:r>
                      <a:r>
                        <a:rPr lang="en-AU" sz="1400" dirty="0">
                          <a:effectLst/>
                        </a:rPr>
                        <a:t>ℓ</a:t>
                      </a:r>
                      <a:r>
                        <a:rPr lang="en-AU" sz="900" dirty="0">
                          <a:effectLst/>
                        </a:rPr>
                        <a:t>2</a:t>
                      </a:r>
                      <a:endParaRPr lang="en-A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177800"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magnesium chloride</a:t>
                      </a:r>
                      <a:endParaRPr lang="en-A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04207459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Aℓ</a:t>
                      </a:r>
                      <a:r>
                        <a:rPr lang="en-AU" sz="900" dirty="0">
                          <a:effectLst/>
                        </a:rPr>
                        <a:t>2</a:t>
                      </a:r>
                      <a:r>
                        <a:rPr lang="en-AU" sz="1400" dirty="0">
                          <a:effectLst/>
                        </a:rPr>
                        <a:t>O</a:t>
                      </a:r>
                      <a:r>
                        <a:rPr lang="en-AU" sz="900" dirty="0">
                          <a:effectLst/>
                        </a:rPr>
                        <a:t>3</a:t>
                      </a:r>
                      <a:endParaRPr lang="en-A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177800"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aluminium oxide</a:t>
                      </a:r>
                      <a:endParaRPr lang="en-A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50293989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Zn(NO</a:t>
                      </a:r>
                      <a:r>
                        <a:rPr lang="en-AU" sz="900" dirty="0">
                          <a:effectLst/>
                        </a:rPr>
                        <a:t>3</a:t>
                      </a:r>
                      <a:r>
                        <a:rPr lang="en-AU" sz="1400" dirty="0">
                          <a:effectLst/>
                        </a:rPr>
                        <a:t>)</a:t>
                      </a:r>
                      <a:r>
                        <a:rPr lang="en-AU" sz="900" dirty="0">
                          <a:effectLst/>
                        </a:rPr>
                        <a:t>2</a:t>
                      </a:r>
                      <a:endParaRPr lang="en-A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177800"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zinc nitrate</a:t>
                      </a:r>
                      <a:endParaRPr lang="en-A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93129396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(NH</a:t>
                      </a:r>
                      <a:r>
                        <a:rPr lang="en-AU" sz="900" dirty="0">
                          <a:effectLst/>
                        </a:rPr>
                        <a:t>4</a:t>
                      </a:r>
                      <a:r>
                        <a:rPr lang="en-AU" sz="1400" dirty="0">
                          <a:effectLst/>
                        </a:rPr>
                        <a:t>)</a:t>
                      </a:r>
                      <a:r>
                        <a:rPr lang="en-AU" sz="900" dirty="0">
                          <a:effectLst/>
                        </a:rPr>
                        <a:t>2</a:t>
                      </a:r>
                      <a:r>
                        <a:rPr lang="en-AU" sz="1400" dirty="0">
                          <a:effectLst/>
                        </a:rPr>
                        <a:t>SO</a:t>
                      </a:r>
                      <a:r>
                        <a:rPr lang="en-AU" sz="900" dirty="0">
                          <a:effectLst/>
                        </a:rPr>
                        <a:t>4</a:t>
                      </a:r>
                      <a:endParaRPr lang="en-A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177800"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ammonium </a:t>
                      </a:r>
                      <a:r>
                        <a:rPr lang="en-AU" sz="1400" dirty="0" err="1">
                          <a:effectLst/>
                        </a:rPr>
                        <a:t>sulfate</a:t>
                      </a:r>
                      <a:endParaRPr lang="en-A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469706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Cu(OH)</a:t>
                      </a:r>
                      <a:r>
                        <a:rPr lang="en-AU" sz="900" dirty="0">
                          <a:effectLst/>
                        </a:rPr>
                        <a:t>2</a:t>
                      </a:r>
                      <a:endParaRPr lang="en-A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177800"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copper(II) hydroxide</a:t>
                      </a:r>
                      <a:endParaRPr lang="en-A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57787598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539532-703F-40AE-9A7C-E55A6E8F05F8}"/>
              </a:ext>
            </a:extLst>
          </p:cNvPr>
          <p:cNvCxnSpPr>
            <a:cxnSpLocks/>
          </p:cNvCxnSpPr>
          <p:nvPr/>
        </p:nvCxnSpPr>
        <p:spPr>
          <a:xfrm flipH="1">
            <a:off x="1447015" y="3261674"/>
            <a:ext cx="4171360" cy="94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0B02E9-B2BA-4B45-87A3-B38760837E40}"/>
              </a:ext>
            </a:extLst>
          </p:cNvPr>
          <p:cNvSpPr txBox="1"/>
          <p:nvPr/>
        </p:nvSpPr>
        <p:spPr>
          <a:xfrm>
            <a:off x="4707166" y="2953897"/>
            <a:ext cx="4317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Why are brackets used here? Find out on Slide 14!</a:t>
            </a:r>
            <a:endParaRPr lang="en-AU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25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7DF84E-E677-4240-95D3-48CF615ECE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CD04B5-2701-43FD-B0AE-34EEAFF73400}"/>
              </a:ext>
            </a:extLst>
          </p:cNvPr>
          <p:cNvSpPr txBox="1">
            <a:spLocks noChangeArrowheads="1"/>
          </p:cNvSpPr>
          <p:nvPr/>
        </p:nvSpPr>
        <p:spPr>
          <a:xfrm>
            <a:off x="542042" y="658584"/>
            <a:ext cx="8305014" cy="142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The name of the metal goes first, the non-metal changes the ending to  “</a:t>
            </a:r>
            <a:r>
              <a:rPr lang="en-US" altLang="ja-JP" sz="1600" dirty="0">
                <a:solidFill>
                  <a:srgbClr val="FF0000"/>
                </a:solidFill>
                <a:latin typeface="Century Gothic" panose="020B0502020202020204" pitchFamily="34" charset="0"/>
                <a:ea typeface="ＭＳ 明朝" panose="02020609040205080304" pitchFamily="49" charset="-128"/>
              </a:rPr>
              <a:t>ide</a:t>
            </a:r>
            <a:r>
              <a:rPr lang="ja-JP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ＭＳ 明朝" panose="02020609040205080304" pitchFamily="49" charset="-128"/>
              </a:rPr>
              <a:t>”</a:t>
            </a:r>
            <a:endParaRPr lang="en-US" altLang="ja-JP" sz="1600" dirty="0">
              <a:solidFill>
                <a:schemeClr val="tx1"/>
              </a:solidFill>
              <a:latin typeface="Century Gothic" panose="020B0502020202020204" pitchFamily="34" charset="0"/>
              <a:ea typeface="ＭＳ 明朝" panose="02020609040205080304" pitchFamily="49" charset="-128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600" dirty="0">
              <a:solidFill>
                <a:schemeClr val="tx1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sodium + chlorine		sodium chlor</a:t>
            </a:r>
            <a:r>
              <a:rPr lang="en-US" altLang="en-US" sz="1600" u="sng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ide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600" u="sng" dirty="0">
              <a:solidFill>
                <a:schemeClr val="tx1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copper + oxygen		 	copper ox</a:t>
            </a:r>
            <a:r>
              <a:rPr lang="en-US" altLang="en-US" sz="1600" u="sng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ide</a:t>
            </a: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1237A9FF-1D6D-4411-B369-4D5DBA50CC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4578" y="1835870"/>
            <a:ext cx="8699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06FB8C2B-2063-4CD5-8433-DF4DE6831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4578" y="138574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07D0F-020A-498D-86B7-9225D9915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2" t="6297" r="3644" b="8968"/>
          <a:stretch/>
        </p:blipFill>
        <p:spPr>
          <a:xfrm>
            <a:off x="2036822" y="2052688"/>
            <a:ext cx="5070355" cy="29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3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1EC76AE-DC17-49D8-BCC3-8C78DF8699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DE49-1DA7-4392-AED8-C3F4209B3AA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7596922" cy="4065600"/>
          </a:xfrm>
        </p:spPr>
        <p:txBody>
          <a:bodyPr/>
          <a:lstStyle/>
          <a:p>
            <a:r>
              <a:rPr lang="en-US" dirty="0"/>
              <a:t>If naming with a polyatomic ion (carbonate, sulphate,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96900" lvl="1" indent="0">
              <a:buNone/>
            </a:pPr>
            <a:r>
              <a:rPr lang="en-US" dirty="0"/>
              <a:t>Use the name of the polyatomic ion as the ending</a:t>
            </a:r>
          </a:p>
          <a:p>
            <a:pPr marL="596900" lvl="1" indent="0">
              <a:buNone/>
            </a:pPr>
            <a:r>
              <a:rPr lang="en-US" dirty="0" err="1"/>
              <a:t>e.g</a:t>
            </a:r>
            <a:r>
              <a:rPr lang="en-US" dirty="0"/>
              <a:t>:	copper + sulphate = copper sulphate</a:t>
            </a:r>
            <a:endParaRPr lang="en-AU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0834580-9098-40D8-82F3-6FA4694B20FE}"/>
              </a:ext>
            </a:extLst>
          </p:cNvPr>
          <p:cNvSpPr txBox="1">
            <a:spLocks noChangeArrowheads="1"/>
          </p:cNvSpPr>
          <p:nvPr/>
        </p:nvSpPr>
        <p:spPr>
          <a:xfrm>
            <a:off x="463973" y="1683471"/>
            <a:ext cx="8382000" cy="363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609600" indent="-609600" algn="ctr">
              <a:buFontTx/>
              <a:buNone/>
              <a:defRPr/>
            </a:pP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Copy the following formulae and then write the name of each compound;</a:t>
            </a:r>
          </a:p>
          <a:p>
            <a:pPr marL="609600" indent="-609600">
              <a:buFontTx/>
              <a:buNone/>
              <a:defRPr/>
            </a:pP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marL="0" indent="0">
              <a:buFont typeface="Arial" pitchFamily="34" charset="0"/>
              <a:buNone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1.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NaBr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				2. FeSO</a:t>
            </a:r>
            <a:r>
              <a:rPr lang="en-US" sz="1600" baseline="-25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4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</a:t>
            </a:r>
          </a:p>
          <a:p>
            <a:pPr marL="609600" indent="-609600">
              <a:buFontTx/>
              <a:buNone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	3. KNO</a:t>
            </a:r>
            <a:r>
              <a:rPr lang="en-US" sz="1600" baseline="-25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3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				4.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FeS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	</a:t>
            </a:r>
          </a:p>
          <a:p>
            <a:pPr marL="609600" indent="-609600">
              <a:buFontTx/>
              <a:buNone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	5. AgNO</a:t>
            </a:r>
            <a:r>
              <a:rPr lang="en-US" sz="1600" baseline="-25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3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				6.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FeO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	</a:t>
            </a:r>
          </a:p>
          <a:p>
            <a:pPr marL="609600" indent="-609600">
              <a:buFontTx/>
              <a:buNone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	7.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CsF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				8. Al</a:t>
            </a:r>
            <a:r>
              <a:rPr lang="en-US" sz="1600" baseline="-25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2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O</a:t>
            </a:r>
            <a:r>
              <a:rPr lang="en-US" sz="1600" baseline="-25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3</a:t>
            </a:r>
          </a:p>
          <a:p>
            <a:pPr marL="609600" indent="-609600">
              <a:buFontTx/>
              <a:buNone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	9. CoCl</a:t>
            </a:r>
            <a:r>
              <a:rPr lang="en-US" sz="1600" baseline="-25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2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					10. H</a:t>
            </a:r>
            <a:r>
              <a:rPr lang="en-US" sz="1600" baseline="-25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2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O</a:t>
            </a:r>
            <a:endParaRPr lang="en-US" sz="1600" baseline="-25000" dirty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64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DBFF7AA-8C50-4F4C-B164-5ADAFBF83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5CCC7-0884-4E2F-AA20-C67CC0F2D307}"/>
              </a:ext>
            </a:extLst>
          </p:cNvPr>
          <p:cNvSpPr txBox="1"/>
          <p:nvPr/>
        </p:nvSpPr>
        <p:spPr>
          <a:xfrm>
            <a:off x="2172946" y="678730"/>
            <a:ext cx="4798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Writing Formula for Ionic Compounds</a:t>
            </a:r>
            <a:endParaRPr lang="en-AU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5CD89-E944-4224-9FB0-613554399D35}"/>
              </a:ext>
            </a:extLst>
          </p:cNvPr>
          <p:cNvSpPr txBox="1"/>
          <p:nvPr/>
        </p:nvSpPr>
        <p:spPr>
          <a:xfrm>
            <a:off x="547686" y="1143520"/>
            <a:ext cx="4798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 though ionic compounds are made up of particles that have either a positive charge or a negative charge, </a:t>
            </a:r>
            <a:r>
              <a:rPr lang="en-US" sz="1600" b="1" dirty="0"/>
              <a:t>they are electrically neutral (they have no overall charge). 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This means that the </a:t>
            </a:r>
            <a:r>
              <a:rPr lang="en-US" sz="1600" b="1" dirty="0"/>
              <a:t>total positive charge from all the cations is equal to the total negative charge from all of the anions</a:t>
            </a:r>
            <a:r>
              <a:rPr lang="en-US" sz="1600" dirty="0"/>
              <a:t>. We apply this idea when writing formula for ionic compounds.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06C11-0E05-4DF8-8DC6-3A93BAD97312}"/>
              </a:ext>
            </a:extLst>
          </p:cNvPr>
          <p:cNvSpPr txBox="1"/>
          <p:nvPr/>
        </p:nvSpPr>
        <p:spPr>
          <a:xfrm>
            <a:off x="776287" y="3904938"/>
            <a:ext cx="7824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  <a:p>
            <a:br>
              <a:rPr lang="en-US" dirty="0"/>
            </a:br>
            <a:r>
              <a:rPr lang="en-US" dirty="0"/>
              <a:t>Write the formula for calcium fluoride.</a:t>
            </a:r>
            <a:endParaRPr lang="en-AU" dirty="0"/>
          </a:p>
        </p:txBody>
      </p:sp>
      <p:pic>
        <p:nvPicPr>
          <p:cNvPr id="8" name="Screen Recording 2020-04-27 at 1.06.46 pm">
            <a:hlinkClick r:id="" action="ppaction://media"/>
            <a:extLst>
              <a:ext uri="{FF2B5EF4-FFF2-40B4-BE49-F238E27FC236}">
                <a16:creationId xmlns:a16="http://schemas.microsoft.com/office/drawing/2014/main" id="{00757733-9411-4551-B868-21755318EA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544" t="15820" r="544" b="8809"/>
          <a:stretch/>
        </p:blipFill>
        <p:spPr>
          <a:xfrm>
            <a:off x="5634039" y="1143520"/>
            <a:ext cx="3394074" cy="37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A8A5178-9255-45A7-B041-A76F382F9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Screen Recording 2020-04-27 at 1.27.23 pm">
            <a:hlinkClick r:id="" action="ppaction://media"/>
            <a:extLst>
              <a:ext uri="{FF2B5EF4-FFF2-40B4-BE49-F238E27FC236}">
                <a16:creationId xmlns:a16="http://schemas.microsoft.com/office/drawing/2014/main" id="{0DB84E40-6C5B-4FC9-AE7F-7A06FDC46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029" b="3551"/>
          <a:stretch/>
        </p:blipFill>
        <p:spPr>
          <a:xfrm>
            <a:off x="5234627" y="186179"/>
            <a:ext cx="3727547" cy="459321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62C72F-DFC3-45CA-972B-AF64D5990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65245"/>
              </p:ext>
            </p:extLst>
          </p:nvPr>
        </p:nvGraphicFramePr>
        <p:xfrm>
          <a:off x="1291893" y="1794039"/>
          <a:ext cx="2266726" cy="1877250"/>
        </p:xfrm>
        <a:graphic>
          <a:graphicData uri="http://schemas.openxmlformats.org/drawingml/2006/table">
            <a:tbl>
              <a:tblPr firstRow="1" firstCol="1" bandRow="1">
                <a:tableStyleId>{2DCBEF27-3C58-4BDE-A3CC-21FB62DCD594}</a:tableStyleId>
              </a:tblPr>
              <a:tblGrid>
                <a:gridCol w="2266726">
                  <a:extLst>
                    <a:ext uri="{9D8B030D-6E8A-4147-A177-3AD203B41FA5}">
                      <a16:colId xmlns:a16="http://schemas.microsoft.com/office/drawing/2014/main" val="2932928949"/>
                    </a:ext>
                  </a:extLst>
                </a:gridCol>
              </a:tblGrid>
              <a:tr h="4592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sodium hydroxide</a:t>
                      </a:r>
                      <a:endParaRPr lang="en-A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11253011"/>
                  </a:ext>
                </a:extLst>
              </a:tr>
              <a:tr h="561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</a:rPr>
                        <a:t>magnesium hydroxide</a:t>
                      </a:r>
                      <a:endParaRPr lang="en-A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02049649"/>
                  </a:ext>
                </a:extLst>
              </a:tr>
              <a:tr h="428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</a:rPr>
                        <a:t>zinc sulfate</a:t>
                      </a:r>
                      <a:endParaRPr lang="en-A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24950455"/>
                  </a:ext>
                </a:extLst>
              </a:tr>
              <a:tr h="428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aluminium </a:t>
                      </a:r>
                      <a:r>
                        <a:rPr lang="en-AU" sz="1100" dirty="0" err="1">
                          <a:effectLst/>
                        </a:rPr>
                        <a:t>sulfate</a:t>
                      </a:r>
                      <a:endParaRPr lang="en-A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9037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97A152-3B9D-480D-97AB-798DDBA5A5FA}"/>
              </a:ext>
            </a:extLst>
          </p:cNvPr>
          <p:cNvSpPr txBox="1"/>
          <p:nvPr/>
        </p:nvSpPr>
        <p:spPr>
          <a:xfrm>
            <a:off x="485480" y="1069680"/>
            <a:ext cx="3954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to write the formulas of ionic compounds containing </a:t>
            </a:r>
            <a:r>
              <a:rPr lang="en-US" b="1" dirty="0"/>
              <a:t>polyatomic ions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6835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9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DD12ACE-4158-49CA-84EF-53A8A5AA7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31828F-428F-44F1-AF56-E7B1AAD6E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55" y="1407075"/>
            <a:ext cx="7117308" cy="3631909"/>
          </a:xfrm>
          <a:prstGeom prst="rect">
            <a:avLst/>
          </a:prstGeom>
        </p:spPr>
      </p:pic>
      <p:sp>
        <p:nvSpPr>
          <p:cNvPr id="12" name="Google Shape;121;p18">
            <a:extLst>
              <a:ext uri="{FF2B5EF4-FFF2-40B4-BE49-F238E27FC236}">
                <a16:creationId xmlns:a16="http://schemas.microsoft.com/office/drawing/2014/main" id="{7BC40920-9432-43D9-BCC3-B285DB1ACD7D}"/>
              </a:ext>
            </a:extLst>
          </p:cNvPr>
          <p:cNvSpPr/>
          <p:nvPr/>
        </p:nvSpPr>
        <p:spPr>
          <a:xfrm>
            <a:off x="525255" y="702375"/>
            <a:ext cx="84345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 dirty="0">
                <a:latin typeface="Century Gothic"/>
                <a:ea typeface="Century Gothic"/>
                <a:cs typeface="Century Gothic"/>
                <a:sym typeface="Century Gothic"/>
              </a:rPr>
              <a:t>Task: Start at Red. Choose any 3 – if you get them right – move to the next colour and repeat!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3" name="Google Shape;148;p21">
            <a:extLst>
              <a:ext uri="{FF2B5EF4-FFF2-40B4-BE49-F238E27FC236}">
                <a16:creationId xmlns:a16="http://schemas.microsoft.com/office/drawing/2014/main" id="{57FAEE6E-3DAC-498A-93E8-39767F500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74548"/>
              </p:ext>
            </p:extLst>
          </p:nvPr>
        </p:nvGraphicFramePr>
        <p:xfrm>
          <a:off x="7716210" y="3487040"/>
          <a:ext cx="1169897" cy="1219140"/>
        </p:xfrm>
        <a:graphic>
          <a:graphicData uri="http://schemas.openxmlformats.org/drawingml/2006/table">
            <a:tbl>
              <a:tblPr>
                <a:noFill/>
                <a:tableStyleId>{2DCBEF27-3C58-4BDE-A3CC-21FB62DCD594}</a:tableStyleId>
              </a:tblPr>
              <a:tblGrid>
                <a:gridCol w="1169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Google the name of the compound to check your answers!</a:t>
                      </a:r>
                      <a:endParaRPr sz="9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48;p21">
            <a:extLst>
              <a:ext uri="{FF2B5EF4-FFF2-40B4-BE49-F238E27FC236}">
                <a16:creationId xmlns:a16="http://schemas.microsoft.com/office/drawing/2014/main" id="{906ABB7F-C110-49A2-B631-0FBA833C2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560092"/>
              </p:ext>
            </p:extLst>
          </p:nvPr>
        </p:nvGraphicFramePr>
        <p:xfrm>
          <a:off x="7722742" y="1495400"/>
          <a:ext cx="1163365" cy="1767780"/>
        </p:xfrm>
        <a:graphic>
          <a:graphicData uri="http://schemas.openxmlformats.org/drawingml/2006/table">
            <a:tbl>
              <a:tblPr>
                <a:noFill/>
                <a:tableStyleId>{2DCBEF27-3C58-4BDE-A3CC-21FB62DCD594}</a:tableStyleId>
              </a:tblPr>
              <a:tblGrid>
                <a:gridCol w="116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Transition metals have their positive charge in brackets (as they can have multiple charges.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E.g. Copper (II) </a:t>
                      </a:r>
                      <a:br>
                        <a:rPr lang="en-GB" sz="9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GB" sz="9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= Copper 2</a:t>
                      </a:r>
                      <a:r>
                        <a:rPr lang="en-GB" sz="900" baseline="300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+</a:t>
                      </a:r>
                      <a:endParaRPr sz="9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body" idx="2"/>
          </p:nvPr>
        </p:nvSpPr>
        <p:spPr>
          <a:xfrm>
            <a:off x="552549" y="767450"/>
            <a:ext cx="8223805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>
                <a:latin typeface="Bradley Hand ITC" panose="03070402050302030203" pitchFamily="66" charset="0"/>
              </a:rPr>
              <a:t>Complete the Google </a:t>
            </a:r>
            <a:r>
              <a:rPr lang="en-US" sz="2400" b="1">
                <a:latin typeface="Bradley Hand ITC" panose="03070402050302030203" pitchFamily="66" charset="0"/>
              </a:rPr>
              <a:t>Forms task </a:t>
            </a:r>
            <a:r>
              <a:rPr lang="en-US" sz="2400" b="1" dirty="0">
                <a:latin typeface="Bradley Hand ITC" panose="03070402050302030203" pitchFamily="66" charset="0"/>
              </a:rPr>
              <a:t>on Google Classroom.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br>
              <a:rPr lang="en-US" dirty="0"/>
            </a:br>
            <a:r>
              <a:rPr lang="en-US" dirty="0"/>
              <a:t>1. Open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PPT</a:t>
            </a:r>
            <a:r>
              <a:rPr lang="en-US" dirty="0"/>
              <a:t> </a:t>
            </a:r>
            <a:r>
              <a:rPr lang="en-US" i="1" dirty="0"/>
              <a:t>‘Ionic Bonding Check for Understanding’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2. Type your answers into the </a:t>
            </a:r>
            <a:r>
              <a:rPr lang="en-US" b="1" dirty="0">
                <a:solidFill>
                  <a:srgbClr val="00B050"/>
                </a:solidFill>
              </a:rPr>
              <a:t>Google Form </a:t>
            </a:r>
            <a:r>
              <a:rPr lang="en-US" dirty="0"/>
              <a:t>titled ‘</a:t>
            </a:r>
            <a:r>
              <a:rPr lang="en-US" i="1" dirty="0"/>
              <a:t>Ionic Bonding Check for Understanding’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04568-80E0-48E7-9E9C-5BAE248372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658739" y="231549"/>
            <a:ext cx="7826521" cy="1168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/>
              <a:t>Types of Bonds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Ionic: </a:t>
            </a:r>
            <a:r>
              <a:rPr lang="en-US" dirty="0"/>
              <a:t>Metal + Non-Metal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Metallic: </a:t>
            </a:r>
            <a:r>
              <a:rPr lang="en-US" dirty="0"/>
              <a:t>Metal + Metal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Covalent: </a:t>
            </a:r>
            <a:r>
              <a:rPr lang="en-US" dirty="0"/>
              <a:t>Non-Metal + Non-Metal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9947FF-8098-4632-8C40-08265B8D2599}"/>
              </a:ext>
            </a:extLst>
          </p:cNvPr>
          <p:cNvSpPr/>
          <p:nvPr/>
        </p:nvSpPr>
        <p:spPr>
          <a:xfrm>
            <a:off x="608029" y="1211344"/>
            <a:ext cx="3181546" cy="94268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35045-CC02-4572-8358-EA131E3495F9}"/>
              </a:ext>
            </a:extLst>
          </p:cNvPr>
          <p:cNvSpPr txBox="1"/>
          <p:nvPr/>
        </p:nvSpPr>
        <p:spPr>
          <a:xfrm>
            <a:off x="5434552" y="1313352"/>
            <a:ext cx="2993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name them?</a:t>
            </a:r>
          </a:p>
          <a:p>
            <a:br>
              <a:rPr lang="en-US" b="1" dirty="0"/>
            </a:br>
            <a:r>
              <a:rPr lang="en-US" b="1" dirty="0"/>
              <a:t>How do we write their formulae?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B7CC1B3-74CD-4A87-90A9-F4855AEF1F8A}"/>
              </a:ext>
            </a:extLst>
          </p:cNvPr>
          <p:cNvSpPr/>
          <p:nvPr/>
        </p:nvSpPr>
        <p:spPr>
          <a:xfrm>
            <a:off x="3926264" y="1616697"/>
            <a:ext cx="1272618" cy="164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119 Best Chem - Bonding images | Chemistry, Teaching chemistry ...">
            <a:extLst>
              <a:ext uri="{FF2B5EF4-FFF2-40B4-BE49-F238E27FC236}">
                <a16:creationId xmlns:a16="http://schemas.microsoft.com/office/drawing/2014/main" id="{A4CFBF33-F0CB-4EBE-A5FB-ED1C52E51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95" y="2571750"/>
            <a:ext cx="2728068" cy="23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497974" y="2892375"/>
            <a:ext cx="5793643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b="1" dirty="0">
                <a:solidFill>
                  <a:srgbClr val="00B050"/>
                </a:solidFill>
              </a:rPr>
              <a:t>Define and explain the terms cation and anion</a:t>
            </a:r>
          </a:p>
          <a:p>
            <a:pPr marL="285750" indent="-285750">
              <a:spcAft>
                <a:spcPts val="1600"/>
              </a:spcAft>
            </a:pPr>
            <a:r>
              <a:rPr lang="en-US" b="1" dirty="0">
                <a:solidFill>
                  <a:srgbClr val="FFC000"/>
                </a:solidFill>
              </a:rPr>
              <a:t>Write the names of ionic compounds</a:t>
            </a:r>
          </a:p>
          <a:p>
            <a:pPr marL="285750" indent="-285750">
              <a:spcAft>
                <a:spcPts val="1600"/>
              </a:spcAft>
            </a:pPr>
            <a:r>
              <a:rPr lang="en-US" b="1" dirty="0">
                <a:solidFill>
                  <a:srgbClr val="7030A0"/>
                </a:solidFill>
              </a:rPr>
              <a:t>Write the formulas of ionic compounds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Students will be able to write the names and formulas of different ionic compounds</a:t>
            </a:r>
          </a:p>
        </p:txBody>
      </p:sp>
      <p:graphicFrame>
        <p:nvGraphicFramePr>
          <p:cNvPr id="95" name="Google Shape;95;p15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{2DCBEF27-3C58-4BDE-A3CC-21FB62DCD594}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6" name="Google Shape;96;p15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{2DCBEF27-3C58-4BDE-A3CC-21FB62DCD594}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7" name="Google Shape;97;p15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{2DCBEF27-3C58-4BDE-A3CC-21FB62DCD594}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body" idx="2"/>
          </p:nvPr>
        </p:nvSpPr>
        <p:spPr>
          <a:xfrm>
            <a:off x="382868" y="538950"/>
            <a:ext cx="7601636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What is an ion?</a:t>
            </a:r>
          </a:p>
          <a:p>
            <a:pPr marL="0" lvl="0" indent="0" algn="ctr">
              <a:spcAft>
                <a:spcPts val="1600"/>
              </a:spcAft>
              <a:buNone/>
            </a:pPr>
            <a:r>
              <a:rPr lang="en-US" i="1" dirty="0">
                <a:solidFill>
                  <a:srgbClr val="FF0000"/>
                </a:solidFill>
              </a:rPr>
              <a:t>An atom or group of atoms that carries a positive or negative electric charge as a result of having lost or gained one or more electrons.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Atoms that </a:t>
            </a:r>
            <a:r>
              <a:rPr lang="en-US" b="1" u="sng" dirty="0">
                <a:solidFill>
                  <a:schemeClr val="tx1"/>
                </a:solidFill>
              </a:rPr>
              <a:t>lose electrons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become a </a:t>
            </a:r>
            <a:r>
              <a:rPr lang="en-US" b="1" dirty="0">
                <a:solidFill>
                  <a:srgbClr val="00B050"/>
                </a:solidFill>
              </a:rPr>
              <a:t>positively (+) charged ion </a:t>
            </a:r>
            <a:r>
              <a:rPr lang="en-US" dirty="0">
                <a:solidFill>
                  <a:schemeClr val="tx1"/>
                </a:solidFill>
              </a:rPr>
              <a:t>because: </a:t>
            </a:r>
            <a:r>
              <a:rPr lang="en-US" b="1" dirty="0"/>
              <a:t># of protons </a:t>
            </a:r>
            <a:r>
              <a:rPr lang="en-US" sz="2400" b="1" dirty="0"/>
              <a:t>&gt;</a:t>
            </a:r>
            <a:r>
              <a:rPr lang="en-US" b="1" dirty="0"/>
              <a:t> # of electrons. </a:t>
            </a:r>
            <a:br>
              <a:rPr lang="en-US" b="1" dirty="0"/>
            </a:br>
            <a:r>
              <a:rPr lang="en-US" b="1" i="1" dirty="0">
                <a:solidFill>
                  <a:srgbClr val="00B050"/>
                </a:solidFill>
              </a:rPr>
              <a:t>Positive ions are called cations</a:t>
            </a:r>
            <a:br>
              <a:rPr lang="en-US" b="1" dirty="0"/>
            </a:br>
            <a:endParaRPr lang="en-US" b="1" dirty="0"/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Atoms that </a:t>
            </a:r>
            <a:r>
              <a:rPr lang="en-US" b="1" u="sng" dirty="0"/>
              <a:t>gain electrons</a:t>
            </a:r>
            <a:r>
              <a:rPr lang="en-US" b="1" dirty="0"/>
              <a:t> </a:t>
            </a:r>
            <a:r>
              <a:rPr lang="en-US" dirty="0"/>
              <a:t>become a </a:t>
            </a:r>
            <a:r>
              <a:rPr lang="en-US" b="1" dirty="0">
                <a:solidFill>
                  <a:srgbClr val="FF0000"/>
                </a:solidFill>
              </a:rPr>
              <a:t>negatively (-) charged ion </a:t>
            </a:r>
            <a:r>
              <a:rPr lang="en-US" dirty="0"/>
              <a:t>because: </a:t>
            </a:r>
            <a:r>
              <a:rPr lang="en-US" b="1" dirty="0"/>
              <a:t># of protons </a:t>
            </a:r>
            <a:r>
              <a:rPr lang="en-US" sz="2400" b="1" dirty="0"/>
              <a:t>&lt;</a:t>
            </a:r>
            <a:r>
              <a:rPr lang="en-US" b="1" dirty="0"/>
              <a:t> # of electrons. </a:t>
            </a:r>
            <a:br>
              <a:rPr lang="en-US" b="1" dirty="0"/>
            </a:br>
            <a:r>
              <a:rPr lang="en-US" b="1" i="1" dirty="0">
                <a:solidFill>
                  <a:srgbClr val="FF0000"/>
                </a:solidFill>
              </a:rPr>
              <a:t>Negative ions are called anions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lvl="0" indent="0"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>
              <a:spcAft>
                <a:spcPts val="1600"/>
              </a:spcAft>
              <a:buNone/>
            </a:pPr>
            <a:endParaRPr lang="en-US" dirty="0"/>
          </a:p>
          <a:p>
            <a:pPr marL="0" lvl="0" indent="0"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52" name="Picture 4" descr="How to remember cation vs anion | Chemistry classroom, Chemistry ...">
            <a:extLst>
              <a:ext uri="{FF2B5EF4-FFF2-40B4-BE49-F238E27FC236}">
                <a16:creationId xmlns:a16="http://schemas.microsoft.com/office/drawing/2014/main" id="{0977E3D1-0467-401E-BA70-342FF3E1B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43505" b="19755"/>
          <a:stretch/>
        </p:blipFill>
        <p:spPr bwMode="auto">
          <a:xfrm>
            <a:off x="7536779" y="2055632"/>
            <a:ext cx="1363869" cy="103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remember cation vs anion | Chemistry classroom, Chemistry ...">
            <a:extLst>
              <a:ext uri="{FF2B5EF4-FFF2-40B4-BE49-F238E27FC236}">
                <a16:creationId xmlns:a16="http://schemas.microsoft.com/office/drawing/2014/main" id="{B2F2453A-1170-40BD-BC25-D93D6C000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12" t="17564" r="7397" b="11817"/>
          <a:stretch/>
        </p:blipFill>
        <p:spPr bwMode="auto">
          <a:xfrm>
            <a:off x="7849553" y="3388936"/>
            <a:ext cx="911579" cy="16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8AA50E1-7B88-4FD9-A92F-29B647FBE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05979"/>
            <a:ext cx="6172200" cy="133945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eaLnBrk="1" hangingPunct="1"/>
            <a:r>
              <a:rPr lang="en-GB" sz="3000">
                <a:latin typeface="Arial" charset="0"/>
              </a:rPr>
              <a:t>Ionic bonding</a:t>
            </a:r>
            <a:br>
              <a:rPr lang="en-GB" sz="3000">
                <a:latin typeface="Arial" charset="0"/>
              </a:rPr>
            </a:br>
            <a:r>
              <a:rPr lang="en-GB" sz="2400">
                <a:latin typeface="Arial" charset="0"/>
              </a:rPr>
              <a:t>E.g. Sodium + Chlorine </a:t>
            </a:r>
            <a:r>
              <a:rPr lang="en-GB" sz="2400">
                <a:latin typeface="Arial" charset="0"/>
                <a:cs typeface="Arial" charset="0"/>
              </a:rPr>
              <a:t>→ Sodium chloride</a:t>
            </a:r>
          </a:p>
        </p:txBody>
      </p:sp>
      <p:sp>
        <p:nvSpPr>
          <p:cNvPr id="7171" name="Oval 4"/>
          <p:cNvSpPr>
            <a:spLocks noChangeArrowheads="1"/>
          </p:cNvSpPr>
          <p:nvPr/>
        </p:nvSpPr>
        <p:spPr bwMode="auto">
          <a:xfrm>
            <a:off x="1734996" y="1653778"/>
            <a:ext cx="2268140" cy="20526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050"/>
          </a:p>
        </p:txBody>
      </p:sp>
      <p:sp>
        <p:nvSpPr>
          <p:cNvPr id="7172" name="Oval 5"/>
          <p:cNvSpPr>
            <a:spLocks noChangeArrowheads="1"/>
          </p:cNvSpPr>
          <p:nvPr/>
        </p:nvSpPr>
        <p:spPr bwMode="auto">
          <a:xfrm>
            <a:off x="2058846" y="1924050"/>
            <a:ext cx="1620440" cy="151209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050"/>
          </a:p>
        </p:txBody>
      </p:sp>
      <p:sp>
        <p:nvSpPr>
          <p:cNvPr id="7173" name="Oval 6"/>
          <p:cNvSpPr>
            <a:spLocks noChangeArrowheads="1"/>
          </p:cNvSpPr>
          <p:nvPr/>
        </p:nvSpPr>
        <p:spPr bwMode="auto">
          <a:xfrm>
            <a:off x="2329117" y="2139553"/>
            <a:ext cx="1134666" cy="107989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050"/>
          </a:p>
        </p:txBody>
      </p:sp>
      <p:sp>
        <p:nvSpPr>
          <p:cNvPr id="7174" name="Text Box 7"/>
          <p:cNvSpPr txBox="1">
            <a:spLocks noChangeArrowheads="1"/>
          </p:cNvSpPr>
          <p:nvPr/>
        </p:nvSpPr>
        <p:spPr bwMode="auto">
          <a:xfrm>
            <a:off x="2624987" y="2391233"/>
            <a:ext cx="6221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100" dirty="0"/>
              <a:t>Na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2761314" y="2085975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2923239" y="3112294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2437464" y="1869281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>
            <a:off x="2652967" y="1815704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>
            <a:off x="3463783" y="2139554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>
            <a:off x="3517361" y="2356247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>
            <a:off x="3193511" y="3219450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>
            <a:off x="2923239" y="3327797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>
            <a:off x="2005267" y="2571750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>
            <a:off x="2058845" y="2787254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>
            <a:off x="3787633" y="3057525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" name="Oval 19"/>
          <p:cNvSpPr>
            <a:spLocks noChangeArrowheads="1"/>
          </p:cNvSpPr>
          <p:nvPr/>
        </p:nvSpPr>
        <p:spPr bwMode="auto">
          <a:xfrm>
            <a:off x="5083033" y="1762125"/>
            <a:ext cx="2268140" cy="20526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050"/>
          </a:p>
        </p:txBody>
      </p:sp>
      <p:sp>
        <p:nvSpPr>
          <p:cNvPr id="7187" name="Oval 20"/>
          <p:cNvSpPr>
            <a:spLocks noChangeArrowheads="1"/>
          </p:cNvSpPr>
          <p:nvPr/>
        </p:nvSpPr>
        <p:spPr bwMode="auto">
          <a:xfrm>
            <a:off x="5408073" y="2031207"/>
            <a:ext cx="1620441" cy="151209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050"/>
          </a:p>
        </p:txBody>
      </p:sp>
      <p:sp>
        <p:nvSpPr>
          <p:cNvPr id="7188" name="Oval 21"/>
          <p:cNvSpPr>
            <a:spLocks noChangeArrowheads="1"/>
          </p:cNvSpPr>
          <p:nvPr/>
        </p:nvSpPr>
        <p:spPr bwMode="auto">
          <a:xfrm>
            <a:off x="5623577" y="2247901"/>
            <a:ext cx="1134665" cy="107989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sz="1050"/>
          </a:p>
        </p:txBody>
      </p:sp>
      <p:sp>
        <p:nvSpPr>
          <p:cNvPr id="7189" name="Text Box 22"/>
          <p:cNvSpPr txBox="1">
            <a:spLocks noChangeArrowheads="1"/>
          </p:cNvSpPr>
          <p:nvPr/>
        </p:nvSpPr>
        <p:spPr bwMode="auto">
          <a:xfrm>
            <a:off x="5947426" y="2463404"/>
            <a:ext cx="5941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400"/>
              <a:t>Cl</a:t>
            </a:r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5353304" y="2463404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5353304" y="2733675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6164121" y="3436144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>
            <a:off x="6433202" y="3381375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5" name="Oval 27"/>
          <p:cNvSpPr>
            <a:spLocks noChangeArrowheads="1"/>
          </p:cNvSpPr>
          <p:nvPr/>
        </p:nvSpPr>
        <p:spPr bwMode="auto">
          <a:xfrm>
            <a:off x="6920167" y="2842022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6" name="Oval 28"/>
          <p:cNvSpPr>
            <a:spLocks noChangeArrowheads="1"/>
          </p:cNvSpPr>
          <p:nvPr/>
        </p:nvSpPr>
        <p:spPr bwMode="auto">
          <a:xfrm>
            <a:off x="6920167" y="2625329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7" name="Oval 29"/>
          <p:cNvSpPr>
            <a:spLocks noChangeArrowheads="1"/>
          </p:cNvSpPr>
          <p:nvPr/>
        </p:nvSpPr>
        <p:spPr bwMode="auto">
          <a:xfrm>
            <a:off x="5623577" y="2895600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8" name="Oval 30"/>
          <p:cNvSpPr>
            <a:spLocks noChangeArrowheads="1"/>
          </p:cNvSpPr>
          <p:nvPr/>
        </p:nvSpPr>
        <p:spPr bwMode="auto">
          <a:xfrm>
            <a:off x="6541548" y="2409825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9" name="Oval 31"/>
          <p:cNvSpPr>
            <a:spLocks noChangeArrowheads="1"/>
          </p:cNvSpPr>
          <p:nvPr/>
        </p:nvSpPr>
        <p:spPr bwMode="auto">
          <a:xfrm>
            <a:off x="6271277" y="1977629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00" name="Oval 32"/>
          <p:cNvSpPr>
            <a:spLocks noChangeArrowheads="1"/>
          </p:cNvSpPr>
          <p:nvPr/>
        </p:nvSpPr>
        <p:spPr bwMode="auto">
          <a:xfrm>
            <a:off x="6055773" y="1924050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01" name="Oval 33"/>
          <p:cNvSpPr>
            <a:spLocks noChangeArrowheads="1"/>
          </p:cNvSpPr>
          <p:nvPr/>
        </p:nvSpPr>
        <p:spPr bwMode="auto">
          <a:xfrm>
            <a:off x="5353304" y="1924050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02" name="Oval 34"/>
          <p:cNvSpPr>
            <a:spLocks noChangeArrowheads="1"/>
          </p:cNvSpPr>
          <p:nvPr/>
        </p:nvSpPr>
        <p:spPr bwMode="auto">
          <a:xfrm>
            <a:off x="5408073" y="3489722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03" name="Oval 35"/>
          <p:cNvSpPr>
            <a:spLocks noChangeArrowheads="1"/>
          </p:cNvSpPr>
          <p:nvPr/>
        </p:nvSpPr>
        <p:spPr bwMode="auto">
          <a:xfrm>
            <a:off x="5244958" y="3327797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04" name="Oval 36"/>
          <p:cNvSpPr>
            <a:spLocks noChangeArrowheads="1"/>
          </p:cNvSpPr>
          <p:nvPr/>
        </p:nvSpPr>
        <p:spPr bwMode="auto">
          <a:xfrm>
            <a:off x="6973746" y="3381375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05" name="Oval 37"/>
          <p:cNvSpPr>
            <a:spLocks noChangeArrowheads="1"/>
          </p:cNvSpPr>
          <p:nvPr/>
        </p:nvSpPr>
        <p:spPr bwMode="auto">
          <a:xfrm>
            <a:off x="7082092" y="3219450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06" name="Oval 38"/>
          <p:cNvSpPr>
            <a:spLocks noChangeArrowheads="1"/>
          </p:cNvSpPr>
          <p:nvPr/>
        </p:nvSpPr>
        <p:spPr bwMode="auto">
          <a:xfrm>
            <a:off x="7027323" y="2085975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07" name="Oval 39"/>
          <p:cNvSpPr>
            <a:spLocks noChangeArrowheads="1"/>
          </p:cNvSpPr>
          <p:nvPr/>
        </p:nvSpPr>
        <p:spPr bwMode="auto">
          <a:xfrm>
            <a:off x="6865398" y="1924050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14" name="Line 46"/>
          <p:cNvSpPr>
            <a:spLocks noChangeShapeType="1"/>
          </p:cNvSpPr>
          <p:nvPr/>
        </p:nvSpPr>
        <p:spPr bwMode="auto">
          <a:xfrm flipV="1">
            <a:off x="4435333" y="2085975"/>
            <a:ext cx="917972" cy="2159794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7216" name="Line 48"/>
          <p:cNvSpPr>
            <a:spLocks noChangeShapeType="1"/>
          </p:cNvSpPr>
          <p:nvPr/>
        </p:nvSpPr>
        <p:spPr bwMode="auto">
          <a:xfrm flipH="1" flipV="1">
            <a:off x="3949558" y="3219451"/>
            <a:ext cx="377428" cy="91797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3031586" y="4137423"/>
            <a:ext cx="426601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700">
                <a:solidFill>
                  <a:srgbClr val="FF0000"/>
                </a:solidFill>
              </a:rPr>
              <a:t>Outer shells not full!</a:t>
            </a:r>
          </a:p>
        </p:txBody>
      </p:sp>
    </p:spTree>
    <p:extLst>
      <p:ext uri="{BB962C8B-B14F-4D97-AF65-F5344CB8AC3E}">
        <p14:creationId xmlns:p14="http://schemas.microsoft.com/office/powerpoint/2010/main" val="140181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0.19184 -0.23642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-11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 animBg="1"/>
      <p:bldP spid="7177" grpId="0" animBg="1"/>
      <p:bldP spid="7178" grpId="0" animBg="1"/>
      <p:bldP spid="7179" grpId="0" animBg="1"/>
      <p:bldP spid="7180" grpId="0" animBg="1"/>
      <p:bldP spid="7181" grpId="0" animBg="1"/>
      <p:bldP spid="7182" grpId="0" animBg="1"/>
      <p:bldP spid="7183" grpId="0" animBg="1"/>
      <p:bldP spid="7184" grpId="0" animBg="1"/>
      <p:bldP spid="7185" grpId="0" animBg="1"/>
      <p:bldP spid="7186" grpId="0" animBg="1"/>
      <p:bldP spid="7186" grpId="1" animBg="1"/>
      <p:bldP spid="7191" grpId="0" animBg="1"/>
      <p:bldP spid="7191" grpId="1" animBg="1"/>
      <p:bldP spid="7192" grpId="0" animBg="1"/>
      <p:bldP spid="7192" grpId="1" animBg="1"/>
      <p:bldP spid="7193" grpId="0" animBg="1"/>
      <p:bldP spid="7193" grpId="1" animBg="1"/>
      <p:bldP spid="7194" grpId="0" animBg="1"/>
      <p:bldP spid="7194" grpId="1" animBg="1"/>
      <p:bldP spid="7195" grpId="0" animBg="1"/>
      <p:bldP spid="7195" grpId="1" animBg="1"/>
      <p:bldP spid="7196" grpId="0" animBg="1"/>
      <p:bldP spid="7196" grpId="1" animBg="1"/>
      <p:bldP spid="7197" grpId="0" animBg="1"/>
      <p:bldP spid="7198" grpId="0" animBg="1"/>
      <p:bldP spid="7199" grpId="0" animBg="1"/>
      <p:bldP spid="7199" grpId="1" animBg="1"/>
      <p:bldP spid="7200" grpId="0" animBg="1"/>
      <p:bldP spid="7200" grpId="1" animBg="1"/>
      <p:bldP spid="7201" grpId="0" animBg="1"/>
      <p:bldP spid="7202" grpId="0" animBg="1"/>
      <p:bldP spid="7203" grpId="0" animBg="1"/>
      <p:bldP spid="7204" grpId="0" animBg="1"/>
      <p:bldP spid="7205" grpId="0" animBg="1"/>
      <p:bldP spid="7206" grpId="0" animBg="1"/>
      <p:bldP spid="7207" grpId="0" animBg="1"/>
      <p:bldP spid="7214" grpId="0" animBg="1"/>
      <p:bldP spid="7216" grpId="0" animBg="1"/>
      <p:bldP spid="72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E4C6FB8-AE8E-4551-B313-56AD50BEA0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94235" y="141685"/>
            <a:ext cx="6449296" cy="100250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GB" sz="3000" dirty="0"/>
              <a:t>Ionic bonding</a:t>
            </a:r>
            <a:br>
              <a:rPr lang="en-GB" sz="3000" dirty="0"/>
            </a:br>
            <a:r>
              <a:rPr lang="en-GB" sz="2400" dirty="0"/>
              <a:t>E.g. Sodium + Chlorine </a:t>
            </a:r>
            <a:r>
              <a:rPr lang="en-GB" sz="2400" dirty="0">
                <a:cs typeface="Arial" charset="0"/>
              </a:rPr>
              <a:t>→ Sodium chloride</a:t>
            </a:r>
          </a:p>
        </p:txBody>
      </p:sp>
      <p:sp>
        <p:nvSpPr>
          <p:cNvPr id="8195" name="Oval 4">
            <a:extLst>
              <a:ext uri="{FF2B5EF4-FFF2-40B4-BE49-F238E27FC236}">
                <a16:creationId xmlns:a16="http://schemas.microsoft.com/office/drawing/2014/main" id="{D936E8BC-D894-4A4D-B005-C512A6C06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392" y="1924050"/>
            <a:ext cx="1620440" cy="151209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/>
          </a:p>
        </p:txBody>
      </p:sp>
      <p:sp>
        <p:nvSpPr>
          <p:cNvPr id="8196" name="Oval 5">
            <a:extLst>
              <a:ext uri="{FF2B5EF4-FFF2-40B4-BE49-F238E27FC236}">
                <a16:creationId xmlns:a16="http://schemas.microsoft.com/office/drawing/2014/main" id="{08741986-3A53-4A69-BC5A-2E4B42B1F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663" y="2139553"/>
            <a:ext cx="1134666" cy="107989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/>
          </a:p>
        </p:txBody>
      </p:sp>
      <p:sp>
        <p:nvSpPr>
          <p:cNvPr id="8197" name="Text Box 6">
            <a:extLst>
              <a:ext uri="{FF2B5EF4-FFF2-40B4-BE49-F238E27FC236}">
                <a16:creationId xmlns:a16="http://schemas.microsoft.com/office/drawing/2014/main" id="{24452F1A-5147-4C1F-A354-7F823792E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934" y="2523569"/>
            <a:ext cx="5381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100"/>
              <a:t>Na</a:t>
            </a:r>
          </a:p>
        </p:txBody>
      </p:sp>
      <p:sp>
        <p:nvSpPr>
          <p:cNvPr id="9223" name="Oval 7">
            <a:extLst>
              <a:ext uri="{FF2B5EF4-FFF2-40B4-BE49-F238E27FC236}">
                <a16:creationId xmlns:a16="http://schemas.microsoft.com/office/drawing/2014/main" id="{62F56EA4-9E35-4823-85C8-E62A4DA27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860" y="2085975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24" name="Oval 8">
            <a:extLst>
              <a:ext uri="{FF2B5EF4-FFF2-40B4-BE49-F238E27FC236}">
                <a16:creationId xmlns:a16="http://schemas.microsoft.com/office/drawing/2014/main" id="{E029D97A-5528-4A30-9866-B286EFC64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785" y="3112294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25" name="Oval 9">
            <a:extLst>
              <a:ext uri="{FF2B5EF4-FFF2-40B4-BE49-F238E27FC236}">
                <a16:creationId xmlns:a16="http://schemas.microsoft.com/office/drawing/2014/main" id="{97C4D99C-3FDD-44D7-B348-9FE9E7613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10" y="1869281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26" name="Oval 10">
            <a:extLst>
              <a:ext uri="{FF2B5EF4-FFF2-40B4-BE49-F238E27FC236}">
                <a16:creationId xmlns:a16="http://schemas.microsoft.com/office/drawing/2014/main" id="{5E120660-48C7-46CA-9E4B-51FBDDE08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1815704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27" name="Oval 11">
            <a:extLst>
              <a:ext uri="{FF2B5EF4-FFF2-40B4-BE49-F238E27FC236}">
                <a16:creationId xmlns:a16="http://schemas.microsoft.com/office/drawing/2014/main" id="{FE9ED995-7EF2-4995-8DDC-56E0B7132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329" y="2139554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28" name="Oval 12">
            <a:extLst>
              <a:ext uri="{FF2B5EF4-FFF2-40B4-BE49-F238E27FC236}">
                <a16:creationId xmlns:a16="http://schemas.microsoft.com/office/drawing/2014/main" id="{63B907F8-7FE0-4274-9E82-F37EB9A71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906" y="2356247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29" name="Oval 13">
            <a:extLst>
              <a:ext uri="{FF2B5EF4-FFF2-40B4-BE49-F238E27FC236}">
                <a16:creationId xmlns:a16="http://schemas.microsoft.com/office/drawing/2014/main" id="{D6D333CE-D9CE-4830-9954-8D2049E90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056" y="3219450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30" name="Oval 14">
            <a:extLst>
              <a:ext uri="{FF2B5EF4-FFF2-40B4-BE49-F238E27FC236}">
                <a16:creationId xmlns:a16="http://schemas.microsoft.com/office/drawing/2014/main" id="{EC6D88E7-2F6D-4DFA-B7F1-2BD297085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785" y="3327797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31" name="Oval 15">
            <a:extLst>
              <a:ext uri="{FF2B5EF4-FFF2-40B4-BE49-F238E27FC236}">
                <a16:creationId xmlns:a16="http://schemas.microsoft.com/office/drawing/2014/main" id="{982F410C-508E-4B72-9389-4B2E0FFC4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2571750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32" name="Oval 16">
            <a:extLst>
              <a:ext uri="{FF2B5EF4-FFF2-40B4-BE49-F238E27FC236}">
                <a16:creationId xmlns:a16="http://schemas.microsoft.com/office/drawing/2014/main" id="{F7E6DBBD-7EA2-4D5B-8EDF-BC9B1CCDB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391" y="2787254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8208" name="Oval 18">
            <a:extLst>
              <a:ext uri="{FF2B5EF4-FFF2-40B4-BE49-F238E27FC236}">
                <a16:creationId xmlns:a16="http://schemas.microsoft.com/office/drawing/2014/main" id="{5469912B-3D7C-4E16-BA33-A87B31AA5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579" y="1762125"/>
            <a:ext cx="2268140" cy="20526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/>
          </a:p>
        </p:txBody>
      </p:sp>
      <p:sp>
        <p:nvSpPr>
          <p:cNvPr id="8209" name="Oval 19">
            <a:extLst>
              <a:ext uri="{FF2B5EF4-FFF2-40B4-BE49-F238E27FC236}">
                <a16:creationId xmlns:a16="http://schemas.microsoft.com/office/drawing/2014/main" id="{242D005E-E952-4F5A-8454-FBABCD606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619" y="2031207"/>
            <a:ext cx="1620441" cy="151209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/>
          </a:p>
        </p:txBody>
      </p:sp>
      <p:sp>
        <p:nvSpPr>
          <p:cNvPr id="8210" name="Oval 20">
            <a:extLst>
              <a:ext uri="{FF2B5EF4-FFF2-40B4-BE49-F238E27FC236}">
                <a16:creationId xmlns:a16="http://schemas.microsoft.com/office/drawing/2014/main" id="{930FD89C-A1E8-4E08-8099-A15A2DD4C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123" y="2247901"/>
            <a:ext cx="1134665" cy="107989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/>
          </a:p>
        </p:txBody>
      </p:sp>
      <p:sp>
        <p:nvSpPr>
          <p:cNvPr id="8211" name="Text Box 21">
            <a:extLst>
              <a:ext uri="{FF2B5EF4-FFF2-40B4-BE49-F238E27FC236}">
                <a16:creationId xmlns:a16="http://schemas.microsoft.com/office/drawing/2014/main" id="{5C3A2325-6CD1-4B46-A45A-48073C719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972" y="2463404"/>
            <a:ext cx="5941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400"/>
              <a:t>Cl</a:t>
            </a:r>
          </a:p>
        </p:txBody>
      </p:sp>
      <p:sp>
        <p:nvSpPr>
          <p:cNvPr id="9238" name="Oval 22">
            <a:extLst>
              <a:ext uri="{FF2B5EF4-FFF2-40B4-BE49-F238E27FC236}">
                <a16:creationId xmlns:a16="http://schemas.microsoft.com/office/drawing/2014/main" id="{D411639F-CCCC-4973-8D79-0656B7AEF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50" y="2463404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39" name="Oval 23">
            <a:extLst>
              <a:ext uri="{FF2B5EF4-FFF2-40B4-BE49-F238E27FC236}">
                <a16:creationId xmlns:a16="http://schemas.microsoft.com/office/drawing/2014/main" id="{73A75EF3-14B2-4E1A-A8F8-54C03BE0C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50" y="2733675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40" name="Oval 24">
            <a:extLst>
              <a:ext uri="{FF2B5EF4-FFF2-40B4-BE49-F238E27FC236}">
                <a16:creationId xmlns:a16="http://schemas.microsoft.com/office/drawing/2014/main" id="{27F4B19C-9945-419E-801B-07A447F4F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3436144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41" name="Oval 25">
            <a:extLst>
              <a:ext uri="{FF2B5EF4-FFF2-40B4-BE49-F238E27FC236}">
                <a16:creationId xmlns:a16="http://schemas.microsoft.com/office/drawing/2014/main" id="{43E5D266-34D6-4A07-A95D-63B011412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748" y="3381375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42" name="Oval 26">
            <a:extLst>
              <a:ext uri="{FF2B5EF4-FFF2-40B4-BE49-F238E27FC236}">
                <a16:creationId xmlns:a16="http://schemas.microsoft.com/office/drawing/2014/main" id="{A5C180D0-4155-4B25-A1AA-C6722D817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713" y="2842022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43" name="Oval 27">
            <a:extLst>
              <a:ext uri="{FF2B5EF4-FFF2-40B4-BE49-F238E27FC236}">
                <a16:creationId xmlns:a16="http://schemas.microsoft.com/office/drawing/2014/main" id="{32A38F9E-96C2-48EB-BEB0-6299F9138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713" y="2625329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44" name="Oval 28">
            <a:extLst>
              <a:ext uri="{FF2B5EF4-FFF2-40B4-BE49-F238E27FC236}">
                <a16:creationId xmlns:a16="http://schemas.microsoft.com/office/drawing/2014/main" id="{EAB097FC-46C2-4EC4-9CE7-3E4505FA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123" y="2895600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45" name="Oval 29">
            <a:extLst>
              <a:ext uri="{FF2B5EF4-FFF2-40B4-BE49-F238E27FC236}">
                <a16:creationId xmlns:a16="http://schemas.microsoft.com/office/drawing/2014/main" id="{6614F43B-9F8B-4FC9-BD62-E8D64342C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094" y="2409825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46" name="Oval 30">
            <a:extLst>
              <a:ext uri="{FF2B5EF4-FFF2-40B4-BE49-F238E27FC236}">
                <a16:creationId xmlns:a16="http://schemas.microsoft.com/office/drawing/2014/main" id="{29E90F3E-27E1-4C60-BBF9-9F36F605B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823" y="1977629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47" name="Oval 31">
            <a:extLst>
              <a:ext uri="{FF2B5EF4-FFF2-40B4-BE49-F238E27FC236}">
                <a16:creationId xmlns:a16="http://schemas.microsoft.com/office/drawing/2014/main" id="{DF143F4E-DB8B-41F6-88B7-272558079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8319" y="1924050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48" name="Oval 32">
            <a:extLst>
              <a:ext uri="{FF2B5EF4-FFF2-40B4-BE49-F238E27FC236}">
                <a16:creationId xmlns:a16="http://schemas.microsoft.com/office/drawing/2014/main" id="{31A2AF7F-AF89-43AE-99DE-7DAFC29AB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50" y="1924050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49" name="Oval 33">
            <a:extLst>
              <a:ext uri="{FF2B5EF4-FFF2-40B4-BE49-F238E27FC236}">
                <a16:creationId xmlns:a16="http://schemas.microsoft.com/office/drawing/2014/main" id="{34243B9D-CD34-49F8-8466-CF1244C7B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619" y="3489722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50" name="Oval 34">
            <a:extLst>
              <a:ext uri="{FF2B5EF4-FFF2-40B4-BE49-F238E27FC236}">
                <a16:creationId xmlns:a16="http://schemas.microsoft.com/office/drawing/2014/main" id="{48978565-8E89-4757-AAE0-A98ACF0B5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504" y="3327797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51" name="Oval 35">
            <a:extLst>
              <a:ext uri="{FF2B5EF4-FFF2-40B4-BE49-F238E27FC236}">
                <a16:creationId xmlns:a16="http://schemas.microsoft.com/office/drawing/2014/main" id="{EAA57BDB-E188-4943-8632-14C146CF1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292" y="3381375"/>
            <a:ext cx="163115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52" name="Oval 36">
            <a:extLst>
              <a:ext uri="{FF2B5EF4-FFF2-40B4-BE49-F238E27FC236}">
                <a16:creationId xmlns:a16="http://schemas.microsoft.com/office/drawing/2014/main" id="{B37E5578-EF86-442E-B56D-0B589322A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638" y="3219450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53" name="Oval 37">
            <a:extLst>
              <a:ext uri="{FF2B5EF4-FFF2-40B4-BE49-F238E27FC236}">
                <a16:creationId xmlns:a16="http://schemas.microsoft.com/office/drawing/2014/main" id="{2A0ACC1A-E147-4D70-AD4E-417B7F292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869" y="2085975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54" name="Oval 38">
            <a:extLst>
              <a:ext uri="{FF2B5EF4-FFF2-40B4-BE49-F238E27FC236}">
                <a16:creationId xmlns:a16="http://schemas.microsoft.com/office/drawing/2014/main" id="{6BEECD41-14A5-4F66-B468-FF4178924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944" y="1924050"/>
            <a:ext cx="163116" cy="161925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9258" name="Oval 42">
            <a:extLst>
              <a:ext uri="{FF2B5EF4-FFF2-40B4-BE49-F238E27FC236}">
                <a16:creationId xmlns:a16="http://schemas.microsoft.com/office/drawing/2014/main" id="{B58B29CB-F3B1-42AD-B555-AD7545E85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3925" y="2139554"/>
            <a:ext cx="161925" cy="161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8230" name="AutoShape 43">
            <a:extLst>
              <a:ext uri="{FF2B5EF4-FFF2-40B4-BE49-F238E27FC236}">
                <a16:creationId xmlns:a16="http://schemas.microsoft.com/office/drawing/2014/main" id="{D0159322-E332-4343-801D-31342DDE7911}"/>
              </a:ext>
            </a:extLst>
          </p:cNvPr>
          <p:cNvSpPr>
            <a:spLocks/>
          </p:cNvSpPr>
          <p:nvPr/>
        </p:nvSpPr>
        <p:spPr bwMode="auto">
          <a:xfrm>
            <a:off x="1439466" y="1707356"/>
            <a:ext cx="108347" cy="1944291"/>
          </a:xfrm>
          <a:prstGeom prst="leftBracket">
            <a:avLst>
              <a:gd name="adj" fmla="val 14954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8231" name="AutoShape 44">
            <a:extLst>
              <a:ext uri="{FF2B5EF4-FFF2-40B4-BE49-F238E27FC236}">
                <a16:creationId xmlns:a16="http://schemas.microsoft.com/office/drawing/2014/main" id="{C5077FB7-28E9-4685-B9CC-53EB02D842C1}"/>
              </a:ext>
            </a:extLst>
          </p:cNvPr>
          <p:cNvSpPr>
            <a:spLocks/>
          </p:cNvSpPr>
          <p:nvPr/>
        </p:nvSpPr>
        <p:spPr bwMode="auto">
          <a:xfrm>
            <a:off x="4410075" y="1762126"/>
            <a:ext cx="161925" cy="2051447"/>
          </a:xfrm>
          <a:prstGeom prst="leftBracket">
            <a:avLst>
              <a:gd name="adj" fmla="val 10557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8232" name="AutoShape 45">
            <a:extLst>
              <a:ext uri="{FF2B5EF4-FFF2-40B4-BE49-F238E27FC236}">
                <a16:creationId xmlns:a16="http://schemas.microsoft.com/office/drawing/2014/main" id="{2D8AE7E4-B975-4ABF-8561-7C75B6B14EC2}"/>
              </a:ext>
            </a:extLst>
          </p:cNvPr>
          <p:cNvSpPr>
            <a:spLocks/>
          </p:cNvSpPr>
          <p:nvPr/>
        </p:nvSpPr>
        <p:spPr bwMode="auto">
          <a:xfrm>
            <a:off x="3275410" y="1653779"/>
            <a:ext cx="108347" cy="1944290"/>
          </a:xfrm>
          <a:prstGeom prst="rightBracket">
            <a:avLst>
              <a:gd name="adj" fmla="val 14954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8233" name="AutoShape 46">
            <a:extLst>
              <a:ext uri="{FF2B5EF4-FFF2-40B4-BE49-F238E27FC236}">
                <a16:creationId xmlns:a16="http://schemas.microsoft.com/office/drawing/2014/main" id="{F3761BB5-ACA1-419D-95C3-BBDB43C3E2A9}"/>
              </a:ext>
            </a:extLst>
          </p:cNvPr>
          <p:cNvSpPr>
            <a:spLocks/>
          </p:cNvSpPr>
          <p:nvPr/>
        </p:nvSpPr>
        <p:spPr bwMode="auto">
          <a:xfrm>
            <a:off x="6893719" y="1707356"/>
            <a:ext cx="108347" cy="2106216"/>
          </a:xfrm>
          <a:prstGeom prst="rightBracket">
            <a:avLst>
              <a:gd name="adj" fmla="val 16199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50"/>
          </a:p>
        </p:txBody>
      </p:sp>
      <p:sp>
        <p:nvSpPr>
          <p:cNvPr id="8234" name="Line 47">
            <a:extLst>
              <a:ext uri="{FF2B5EF4-FFF2-40B4-BE49-F238E27FC236}">
                <a16:creationId xmlns:a16="http://schemas.microsoft.com/office/drawing/2014/main" id="{E02907C2-9FCA-402B-8313-66E7F2F06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4029" y="1545431"/>
            <a:ext cx="0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1050"/>
          </a:p>
        </p:txBody>
      </p:sp>
      <p:sp>
        <p:nvSpPr>
          <p:cNvPr id="8235" name="Line 48">
            <a:extLst>
              <a:ext uri="{FF2B5EF4-FFF2-40B4-BE49-F238E27FC236}">
                <a16:creationId xmlns:a16="http://schemas.microsoft.com/office/drawing/2014/main" id="{21FA8DB8-4679-4818-8A4B-9F7EBFFAD9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37335" y="1762125"/>
            <a:ext cx="3786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1050"/>
          </a:p>
        </p:txBody>
      </p:sp>
      <p:sp>
        <p:nvSpPr>
          <p:cNvPr id="8236" name="Line 49">
            <a:extLst>
              <a:ext uri="{FF2B5EF4-FFF2-40B4-BE49-F238E27FC236}">
                <a16:creationId xmlns:a16="http://schemas.microsoft.com/office/drawing/2014/main" id="{03B8891A-568C-4358-9B04-A5DC743491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0413" y="1924050"/>
            <a:ext cx="43100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 sz="1050"/>
          </a:p>
        </p:txBody>
      </p:sp>
      <p:sp>
        <p:nvSpPr>
          <p:cNvPr id="8237" name="Text Box 50">
            <a:extLst>
              <a:ext uri="{FF2B5EF4-FFF2-40B4-BE49-F238E27FC236}">
                <a16:creationId xmlns:a16="http://schemas.microsoft.com/office/drawing/2014/main" id="{B4712785-DF02-4D5A-9A0D-2A121EFC9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560" y="1275160"/>
            <a:ext cx="30777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050"/>
          </a:p>
        </p:txBody>
      </p:sp>
      <p:sp>
        <p:nvSpPr>
          <p:cNvPr id="8238" name="Text Box 51">
            <a:extLst>
              <a:ext uri="{FF2B5EF4-FFF2-40B4-BE49-F238E27FC236}">
                <a16:creationId xmlns:a16="http://schemas.microsoft.com/office/drawing/2014/main" id="{DA7487CB-BBBE-41BB-AA97-F5633945B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8047" y="1221582"/>
            <a:ext cx="20526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400"/>
              <a:t>NaCl (Na</a:t>
            </a:r>
            <a:r>
              <a:rPr lang="en-GB" altLang="en-US" sz="2400" baseline="30000"/>
              <a:t>+</a:t>
            </a:r>
            <a:r>
              <a:rPr lang="en-GB" altLang="en-US" sz="2400"/>
              <a:t>Cl</a:t>
            </a:r>
            <a:r>
              <a:rPr lang="en-GB" altLang="en-US" sz="2400" baseline="30000"/>
              <a:t>-)</a:t>
            </a:r>
          </a:p>
        </p:txBody>
      </p:sp>
      <p:sp>
        <p:nvSpPr>
          <p:cNvPr id="8239" name="Text Box 52">
            <a:extLst>
              <a:ext uri="{FF2B5EF4-FFF2-40B4-BE49-F238E27FC236}">
                <a16:creationId xmlns:a16="http://schemas.microsoft.com/office/drawing/2014/main" id="{BE829086-6B16-4D83-A29B-7E2F63DCC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467" y="4083844"/>
            <a:ext cx="63734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2400">
                <a:solidFill>
                  <a:srgbClr val="FF0000"/>
                </a:solidFill>
              </a:rPr>
              <a:t>Both ions have full outer shells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 animBg="1"/>
      <p:bldP spid="9224" grpId="0" animBg="1"/>
      <p:bldP spid="9225" grpId="0" animBg="1"/>
      <p:bldP spid="9226" grpId="0" animBg="1"/>
      <p:bldP spid="9227" grpId="0" animBg="1"/>
      <p:bldP spid="9228" grpId="0" animBg="1"/>
      <p:bldP spid="9229" grpId="0" animBg="1"/>
      <p:bldP spid="9230" grpId="0" animBg="1"/>
      <p:bldP spid="9231" grpId="0" animBg="1"/>
      <p:bldP spid="9232" grpId="0" animBg="1"/>
      <p:bldP spid="9238" grpId="0" animBg="1"/>
      <p:bldP spid="9238" grpId="1" animBg="1"/>
      <p:bldP spid="9239" grpId="0" animBg="1"/>
      <p:bldP spid="9239" grpId="1" animBg="1"/>
      <p:bldP spid="9240" grpId="0" animBg="1"/>
      <p:bldP spid="9240" grpId="1" animBg="1"/>
      <p:bldP spid="9241" grpId="0" animBg="1"/>
      <p:bldP spid="9241" grpId="1" animBg="1"/>
      <p:bldP spid="9242" grpId="0" animBg="1"/>
      <p:bldP spid="9242" grpId="1" animBg="1"/>
      <p:bldP spid="9243" grpId="0" animBg="1"/>
      <p:bldP spid="9243" grpId="1" animBg="1"/>
      <p:bldP spid="9244" grpId="0" animBg="1"/>
      <p:bldP spid="9245" grpId="0" animBg="1"/>
      <p:bldP spid="9246" grpId="0" animBg="1"/>
      <p:bldP spid="9246" grpId="1" animBg="1"/>
      <p:bldP spid="9247" grpId="0" animBg="1"/>
      <p:bldP spid="9247" grpId="1" animBg="1"/>
      <p:bldP spid="9248" grpId="0" animBg="1"/>
      <p:bldP spid="9249" grpId="0" animBg="1"/>
      <p:bldP spid="9250" grpId="0" animBg="1"/>
      <p:bldP spid="9251" grpId="0" animBg="1"/>
      <p:bldP spid="9252" grpId="0" animBg="1"/>
      <p:bldP spid="9253" grpId="0" animBg="1"/>
      <p:bldP spid="9254" grpId="0" animBg="1"/>
      <p:bldP spid="92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Google Shape;111;p17"/>
          <p:cNvGraphicFramePr/>
          <p:nvPr/>
        </p:nvGraphicFramePr>
        <p:xfrm>
          <a:off x="6685300" y="852700"/>
          <a:ext cx="2142625" cy="914330"/>
        </p:xfrm>
        <a:graphic>
          <a:graphicData uri="http://schemas.openxmlformats.org/drawingml/2006/table">
            <a:tbl>
              <a:tblPr>
                <a:noFill/>
                <a:tableStyleId>{2DCBEF27-3C58-4BDE-A3CC-21FB62DCD594}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" name="Google Shape;112;p17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{2DCBEF27-3C58-4BDE-A3CC-21FB62DCD594}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2F8FA9C-4998-438E-9E0C-A821B72FD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235" y="2209997"/>
            <a:ext cx="205033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2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 sz="2200"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C1F944"/>
              </a:buClr>
              <a:buSzPct val="90000"/>
              <a:buFont typeface="Wingdings" panose="05000000000000000000" pitchFamily="2" charset="2"/>
              <a:buChar char="S"/>
              <a:defRPr sz="2000"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Clr>
                <a:srgbClr val="C1F944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5400" dirty="0">
                <a:solidFill>
                  <a:schemeClr val="tx1"/>
                </a:solidFill>
                <a:latin typeface="Arial" panose="020B0604020202020204" pitchFamily="34" charset="0"/>
              </a:rPr>
              <a:t>AlCl</a:t>
            </a:r>
            <a:r>
              <a:rPr lang="en-GB" altLang="en-US" sz="5400" baseline="-25000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34EA6-5C52-45E2-9DD7-5F0EC4BEA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082" y="3966756"/>
            <a:ext cx="35009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2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 sz="2200"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C1F944"/>
              </a:buClr>
              <a:buSzPct val="90000"/>
              <a:buFont typeface="Wingdings" panose="05000000000000000000" pitchFamily="2" charset="2"/>
              <a:buChar char="S"/>
              <a:defRPr sz="2000"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Clr>
                <a:srgbClr val="C1F944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Al = aluminium – 1 atom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9B98D8-3DD7-4743-B2D7-5125F837D03C}"/>
              </a:ext>
            </a:extLst>
          </p:cNvPr>
          <p:cNvCxnSpPr>
            <a:cxnSpLocks/>
          </p:cNvCxnSpPr>
          <p:nvPr/>
        </p:nvCxnSpPr>
        <p:spPr>
          <a:xfrm flipV="1">
            <a:off x="2119216" y="3030484"/>
            <a:ext cx="623987" cy="833186"/>
          </a:xfrm>
          <a:prstGeom prst="straightConnector1">
            <a:avLst/>
          </a:prstGeom>
          <a:ln w="6350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FD0ABE-8A8E-42C3-9D8B-945BB7B01611}"/>
              </a:ext>
            </a:extLst>
          </p:cNvPr>
          <p:cNvCxnSpPr>
            <a:cxnSpLocks/>
          </p:cNvCxnSpPr>
          <p:nvPr/>
        </p:nvCxnSpPr>
        <p:spPr>
          <a:xfrm flipH="1" flipV="1">
            <a:off x="4164660" y="3071042"/>
            <a:ext cx="535468" cy="752069"/>
          </a:xfrm>
          <a:prstGeom prst="straightConnector1">
            <a:avLst/>
          </a:prstGeom>
          <a:ln w="6350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C54292-13B5-4ACB-B763-E5AA63F05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029" y="3863670"/>
            <a:ext cx="5268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2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 sz="2200"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C1F944"/>
              </a:buClr>
              <a:buSzPct val="90000"/>
              <a:buFont typeface="Wingdings" panose="05000000000000000000" pitchFamily="2" charset="2"/>
              <a:buChar char="S"/>
              <a:defRPr sz="2000"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Clr>
                <a:srgbClr val="C1F944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S"/>
              <a:defRPr>
                <a:solidFill>
                  <a:srgbClr val="595959"/>
                </a:solidFill>
                <a:latin typeface="Calisto MT" panose="0204060305050503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Cl = chlorine – 3 atoms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9C2ED7-6380-49CF-BF19-45F89A09BB4F}"/>
              </a:ext>
            </a:extLst>
          </p:cNvPr>
          <p:cNvSpPr/>
          <p:nvPr/>
        </p:nvSpPr>
        <p:spPr>
          <a:xfrm>
            <a:off x="2119216" y="1048997"/>
            <a:ext cx="2755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aluminium chloride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56C68-50CC-49F1-90DA-81BC4E9EC5F9}"/>
              </a:ext>
            </a:extLst>
          </p:cNvPr>
          <p:cNvSpPr/>
          <p:nvPr/>
        </p:nvSpPr>
        <p:spPr>
          <a:xfrm>
            <a:off x="1668347" y="1700839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2 elements – aluminium and chlorine</a:t>
            </a: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9A171995-EDB9-45B6-B08F-D4E5DDB46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1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B1FD4D6-A253-4590-85E8-66B149B3B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EA6B8-1D89-4E7F-A78A-5D5D412C86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74342" y="907935"/>
            <a:ext cx="7595316" cy="684922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How do I find out the charge on an ion quickly?</a:t>
            </a:r>
            <a:endParaRPr lang="en-AU" b="1" dirty="0"/>
          </a:p>
        </p:txBody>
      </p:sp>
      <p:pic>
        <p:nvPicPr>
          <p:cNvPr id="8194" name="Picture 2" descr="Finding the Ionic Charge of an Element">
            <a:extLst>
              <a:ext uri="{FF2B5EF4-FFF2-40B4-BE49-F238E27FC236}">
                <a16:creationId xmlns:a16="http://schemas.microsoft.com/office/drawing/2014/main" id="{3E81538D-DF5C-4D29-9EBF-811C30F15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14" y="1592857"/>
            <a:ext cx="68675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77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3CB2DF-93FB-4855-84B9-428EE29FD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25" y="260941"/>
            <a:ext cx="6589800" cy="348000"/>
          </a:xfrm>
        </p:spPr>
        <p:txBody>
          <a:bodyPr/>
          <a:lstStyle/>
          <a:p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FBC7D9-52EF-461D-A629-28DA199318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130324"/>
                  </p:ext>
                </p:extLst>
              </p:nvPr>
            </p:nvGraphicFramePr>
            <p:xfrm>
              <a:off x="4831715" y="1347845"/>
              <a:ext cx="3577490" cy="3696716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{2DCBEF27-3C58-4BDE-A3CC-21FB62DCD594}</a:tableStyleId>
                  </a:tblPr>
                  <a:tblGrid>
                    <a:gridCol w="958937">
                      <a:extLst>
                        <a:ext uri="{9D8B030D-6E8A-4147-A177-3AD203B41FA5}">
                          <a16:colId xmlns:a16="http://schemas.microsoft.com/office/drawing/2014/main" val="865668575"/>
                        </a:ext>
                      </a:extLst>
                    </a:gridCol>
                    <a:gridCol w="660036">
                      <a:extLst>
                        <a:ext uri="{9D8B030D-6E8A-4147-A177-3AD203B41FA5}">
                          <a16:colId xmlns:a16="http://schemas.microsoft.com/office/drawing/2014/main" val="1829212949"/>
                        </a:ext>
                      </a:extLst>
                    </a:gridCol>
                    <a:gridCol w="339544">
                      <a:extLst>
                        <a:ext uri="{9D8B030D-6E8A-4147-A177-3AD203B41FA5}">
                          <a16:colId xmlns:a16="http://schemas.microsoft.com/office/drawing/2014/main" val="231588671"/>
                        </a:ext>
                      </a:extLst>
                    </a:gridCol>
                    <a:gridCol w="958937">
                      <a:extLst>
                        <a:ext uri="{9D8B030D-6E8A-4147-A177-3AD203B41FA5}">
                          <a16:colId xmlns:a16="http://schemas.microsoft.com/office/drawing/2014/main" val="2647851665"/>
                        </a:ext>
                      </a:extLst>
                    </a:gridCol>
                    <a:gridCol w="660036">
                      <a:extLst>
                        <a:ext uri="{9D8B030D-6E8A-4147-A177-3AD203B41FA5}">
                          <a16:colId xmlns:a16="http://schemas.microsoft.com/office/drawing/2014/main" val="522502824"/>
                        </a:ext>
                      </a:extLst>
                    </a:gridCol>
                  </a:tblGrid>
                  <a:tr h="1366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AU" sz="700">
                              <a:effectLst/>
                            </a:rPr>
                            <a:t>Ion name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AU" sz="700">
                              <a:effectLst/>
                            </a:rPr>
                            <a:t>Formula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AU" sz="700">
                              <a:effectLst/>
                            </a:rPr>
                            <a:t>Ion name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AU" sz="700">
                              <a:effectLst/>
                            </a:rPr>
                            <a:t>Formula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548919397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caesium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Cs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chloride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𝓁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588285414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hydrogen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bromide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Br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2948473867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lithium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Li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 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fluoride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1914569273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potassium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iodide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249117944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rubidium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Rb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 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oxide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4233313376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silver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Ag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700" dirty="0" err="1">
                              <a:effectLst/>
                            </a:rPr>
                            <a:t>sulfide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1449561689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sodium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Na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 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nitride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/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2551686689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barium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Ba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377038250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calcium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Ca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490850179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cobalt(II)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520413196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copper(II)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Cu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633834788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iron(II)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Fe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1367651881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lead(II)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Pb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1184543502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magnesium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Mg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979435362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manganese(II)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Mn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18611679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nickel(II)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Ni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679604536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strontium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Sr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783070712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zinc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Zn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456503879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aluminium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𝓁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175750227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chromium(III)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Cr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81293312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iron(III)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7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Fe</m:t>
                                    </m:r>
                                  </m:e>
                                  <m:sup>
                                    <m:r>
                                      <a:rPr lang="en-AU" sz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1774144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6FBC7D9-52EF-461D-A629-28DA199318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130324"/>
                  </p:ext>
                </p:extLst>
              </p:nvPr>
            </p:nvGraphicFramePr>
            <p:xfrm>
              <a:off x="4831715" y="1347845"/>
              <a:ext cx="3577490" cy="3696716"/>
            </p:xfrm>
            <a:graphic>
              <a:graphicData uri="http://schemas.openxmlformats.org/drawingml/2006/table">
                <a:tbl>
                  <a:tblPr firstRow="1" firstCol="1" lastRow="1" lastCol="1" bandRow="1" bandCol="1">
                    <a:tableStyleId>{2DCBEF27-3C58-4BDE-A3CC-21FB62DCD594}</a:tableStyleId>
                  </a:tblPr>
                  <a:tblGrid>
                    <a:gridCol w="958937">
                      <a:extLst>
                        <a:ext uri="{9D8B030D-6E8A-4147-A177-3AD203B41FA5}">
                          <a16:colId xmlns:a16="http://schemas.microsoft.com/office/drawing/2014/main" val="865668575"/>
                        </a:ext>
                      </a:extLst>
                    </a:gridCol>
                    <a:gridCol w="660036">
                      <a:extLst>
                        <a:ext uri="{9D8B030D-6E8A-4147-A177-3AD203B41FA5}">
                          <a16:colId xmlns:a16="http://schemas.microsoft.com/office/drawing/2014/main" val="1829212949"/>
                        </a:ext>
                      </a:extLst>
                    </a:gridCol>
                    <a:gridCol w="339544">
                      <a:extLst>
                        <a:ext uri="{9D8B030D-6E8A-4147-A177-3AD203B41FA5}">
                          <a16:colId xmlns:a16="http://schemas.microsoft.com/office/drawing/2014/main" val="231588671"/>
                        </a:ext>
                      </a:extLst>
                    </a:gridCol>
                    <a:gridCol w="958937">
                      <a:extLst>
                        <a:ext uri="{9D8B030D-6E8A-4147-A177-3AD203B41FA5}">
                          <a16:colId xmlns:a16="http://schemas.microsoft.com/office/drawing/2014/main" val="2647851665"/>
                        </a:ext>
                      </a:extLst>
                    </a:gridCol>
                    <a:gridCol w="660036">
                      <a:extLst>
                        <a:ext uri="{9D8B030D-6E8A-4147-A177-3AD203B41FA5}">
                          <a16:colId xmlns:a16="http://schemas.microsoft.com/office/drawing/2014/main" val="522502824"/>
                        </a:ext>
                      </a:extLst>
                    </a:gridCol>
                  </a:tblGrid>
                  <a:tr h="1366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AU" sz="700">
                              <a:effectLst/>
                            </a:rPr>
                            <a:t>Ion name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AU" sz="700">
                              <a:effectLst/>
                            </a:rPr>
                            <a:t>Formula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AU" sz="700">
                              <a:effectLst/>
                            </a:rPr>
                            <a:t>Ion name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AU" sz="700">
                              <a:effectLst/>
                            </a:rPr>
                            <a:t>Formula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548919397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caesium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108696" r="-300000" b="-2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chloride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445370" t="-108696" r="-1852" b="-2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8285414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hydrogen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218182" r="-300000" b="-24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bromide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445370" t="-218182" r="-1852" b="-24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8473867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lithium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304348" r="-300000" b="-225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 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fluoride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445370" t="-304348" r="-1852" b="-225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4569273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potassium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422727" r="-300000" b="-225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iodide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445370" t="-422727" r="-1852" b="-225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117944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rubidium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500000" r="-300000" b="-206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 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oxide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445370" t="-500000" r="-1852" b="-206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3313376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silver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627273" r="-300000" b="-20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700" dirty="0" err="1">
                              <a:effectLst/>
                            </a:rPr>
                            <a:t>sulfide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445370" t="-627273" r="-1852" b="-20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9561689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sodium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695652" r="-300000" b="-18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122555" algn="l"/>
                              <a:tab pos="210185" algn="l"/>
                              <a:tab pos="393065" algn="l"/>
                              <a:tab pos="690245" algn="l"/>
                              <a:tab pos="75247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 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nitride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445370" t="-695652" r="-1852" b="-18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68668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barium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522857" r="-300000" b="-11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377038250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calcium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622857" r="-300000" b="-10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49085017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cobalt(II)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722857" r="-300000" b="-9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520413196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copper(II)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1309091" r="-300000" b="-1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633834788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iron(II)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1409091" r="-300000" b="-12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1367651881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lead(II)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922222" r="-300000" b="-6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1184543502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magnesium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1672727" r="-300000" b="-10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979435362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manganese(II)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1772727" r="-300000" b="-9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1861167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indent="10795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nickel(II)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1177143" r="-300000" b="-4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679604536"/>
                      </a:ext>
                    </a:extLst>
                  </a:tr>
                  <a:tr h="136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strontium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1943478" r="-300000" b="-6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783070712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zinc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1342857" r="-300000" b="-3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45650387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aluminium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1442857" r="-300000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17575022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>
                              <a:effectLst/>
                            </a:rPr>
                            <a:t>chromium(III) </a:t>
                          </a:r>
                          <a:endParaRPr lang="en-AU" sz="7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1542857" r="-300000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81293312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iron(III) 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2"/>
                          <a:stretch>
                            <a:fillRect l="-147222" t="-1642857" r="-300000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700" dirty="0">
                              <a:effectLst/>
                            </a:rPr>
                            <a:t> </a:t>
                          </a:r>
                          <a:endParaRPr lang="en-AU" sz="7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1774144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2D480F44-84D0-44A1-9618-8CA47CCF0D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70303"/>
                  </p:ext>
                </p:extLst>
              </p:nvPr>
            </p:nvGraphicFramePr>
            <p:xfrm>
              <a:off x="958584" y="1413849"/>
              <a:ext cx="2662278" cy="2637092"/>
            </p:xfrm>
            <a:graphic>
              <a:graphicData uri="http://schemas.openxmlformats.org/drawingml/2006/table">
                <a:tbl>
                  <a:tblPr firstRow="1" bandRow="1">
                    <a:tableStyleId>{2DCBEF27-3C58-4BDE-A3CC-21FB62DCD594}</a:tableStyleId>
                  </a:tblPr>
                  <a:tblGrid>
                    <a:gridCol w="1331139">
                      <a:extLst>
                        <a:ext uri="{9D8B030D-6E8A-4147-A177-3AD203B41FA5}">
                          <a16:colId xmlns:a16="http://schemas.microsoft.com/office/drawing/2014/main" val="1348372053"/>
                        </a:ext>
                      </a:extLst>
                    </a:gridCol>
                    <a:gridCol w="1331139">
                      <a:extLst>
                        <a:ext uri="{9D8B030D-6E8A-4147-A177-3AD203B41FA5}">
                          <a16:colId xmlns:a16="http://schemas.microsoft.com/office/drawing/2014/main" val="2147422353"/>
                        </a:ext>
                      </a:extLst>
                    </a:gridCol>
                  </a:tblGrid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>
                              <a:effectLst/>
                            </a:rPr>
                            <a:t>ammonium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NH</m:t>
                                    </m:r>
                                  </m:e>
                                  <m:sub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0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4149320009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>
                              <a:effectLst/>
                            </a:rPr>
                            <a:t>hydroxide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AU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OH</m:t>
                                    </m:r>
                                  </m:e>
                                  <m:sup>
                                    <m:r>
                                      <a:rPr lang="en-US" sz="10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115122199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>
                              <a:effectLst/>
                            </a:rPr>
                            <a:t>nitrate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NO</m:t>
                                    </m:r>
                                  </m:e>
                                  <m:sub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2535067736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1000" dirty="0">
                              <a:effectLst/>
                            </a:rPr>
                            <a:t>carbonate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</m:e>
                                  <m:sub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0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482299930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1000" dirty="0" err="1">
                              <a:effectLst/>
                            </a:rPr>
                            <a:t>sulfate</a:t>
                          </a:r>
                          <a:r>
                            <a:rPr lang="en-AU" sz="1000" dirty="0">
                              <a:effectLst/>
                            </a:rPr>
                            <a:t>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SO</m:t>
                                    </m:r>
                                  </m:e>
                                  <m:sub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0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460367512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1000" dirty="0">
                              <a:effectLst/>
                            </a:rPr>
                            <a:t>phosphate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PO</m:t>
                                    </m:r>
                                  </m:e>
                                  <m:sub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2372291123"/>
                      </a:ext>
                    </a:extLst>
                  </a:tr>
                  <a:tr h="2804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1000" dirty="0" err="1">
                              <a:effectLst/>
                            </a:rPr>
                            <a:t>hydrogenphosphate</a:t>
                          </a:r>
                          <a:r>
                            <a:rPr lang="en-AU" sz="1000" dirty="0">
                              <a:effectLst/>
                            </a:rPr>
                            <a:t>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HPO</m:t>
                                    </m:r>
                                  </m:e>
                                  <m:sub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0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2073722578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 err="1">
                              <a:effectLst/>
                            </a:rPr>
                            <a:t>hydrogensulfate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HSO</m:t>
                                    </m:r>
                                  </m:e>
                                  <m:sub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0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021572118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 err="1">
                              <a:effectLst/>
                            </a:rPr>
                            <a:t>hydrogencarbonate</a:t>
                          </a:r>
                          <a:r>
                            <a:rPr lang="en-AU" sz="1000" dirty="0">
                              <a:effectLst/>
                            </a:rPr>
                            <a:t>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HCO</m:t>
                                    </m:r>
                                  </m:e>
                                  <m:sub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0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40572362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 err="1">
                              <a:effectLst/>
                            </a:rPr>
                            <a:t>dihydrogenphosphate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AU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PO</m:t>
                                    </m:r>
                                  </m:e>
                                  <m:sub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AU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extLst>
                      <a:ext uri="{0D108BD9-81ED-4DB2-BD59-A6C34878D82A}">
                        <a16:rowId xmlns:a16="http://schemas.microsoft.com/office/drawing/2014/main" val="3802153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2D480F44-84D0-44A1-9618-8CA47CCF0D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670303"/>
                  </p:ext>
                </p:extLst>
              </p:nvPr>
            </p:nvGraphicFramePr>
            <p:xfrm>
              <a:off x="958584" y="1413849"/>
              <a:ext cx="2662278" cy="2637092"/>
            </p:xfrm>
            <a:graphic>
              <a:graphicData uri="http://schemas.openxmlformats.org/drawingml/2006/table">
                <a:tbl>
                  <a:tblPr firstRow="1" bandRow="1">
                    <a:tableStyleId>{2DCBEF27-3C58-4BDE-A3CC-21FB62DCD594}</a:tableStyleId>
                  </a:tblPr>
                  <a:tblGrid>
                    <a:gridCol w="1331139">
                      <a:extLst>
                        <a:ext uri="{9D8B030D-6E8A-4147-A177-3AD203B41FA5}">
                          <a16:colId xmlns:a16="http://schemas.microsoft.com/office/drawing/2014/main" val="1348372053"/>
                        </a:ext>
                      </a:extLst>
                    </a:gridCol>
                    <a:gridCol w="1331139">
                      <a:extLst>
                        <a:ext uri="{9D8B030D-6E8A-4147-A177-3AD203B41FA5}">
                          <a16:colId xmlns:a16="http://schemas.microsoft.com/office/drawing/2014/main" val="2147422353"/>
                        </a:ext>
                      </a:extLst>
                    </a:gridCol>
                  </a:tblGrid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>
                              <a:effectLst/>
                            </a:rPr>
                            <a:t>ammonium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3"/>
                          <a:stretch>
                            <a:fillRect l="-100917" r="-917" b="-918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9320009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>
                              <a:effectLst/>
                            </a:rPr>
                            <a:t>hydroxide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3"/>
                          <a:stretch>
                            <a:fillRect l="-100917" t="-100000" r="-917" b="-818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122199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>
                              <a:effectLst/>
                            </a:rPr>
                            <a:t>nitrate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3"/>
                          <a:stretch>
                            <a:fillRect l="-100917" t="-200000" r="-917" b="-718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5067736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1000" dirty="0">
                              <a:effectLst/>
                            </a:rPr>
                            <a:t>carbonate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3"/>
                          <a:stretch>
                            <a:fillRect l="-100917" t="-300000" r="-917" b="-618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2299930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1000" dirty="0" err="1">
                              <a:effectLst/>
                            </a:rPr>
                            <a:t>sulfate</a:t>
                          </a:r>
                          <a:r>
                            <a:rPr lang="en-AU" sz="1000" dirty="0">
                              <a:effectLst/>
                            </a:rPr>
                            <a:t>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3"/>
                          <a:stretch>
                            <a:fillRect l="-100917" t="-400000" r="-917" b="-518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0367512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1000" dirty="0">
                              <a:effectLst/>
                            </a:rPr>
                            <a:t>phosphate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3"/>
                          <a:stretch>
                            <a:fillRect l="-100917" t="-488636" r="-917" b="-4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291123"/>
                      </a:ext>
                    </a:extLst>
                  </a:tr>
                  <a:tr h="2804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12331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</a:tabLst>
                          </a:pPr>
                          <a:r>
                            <a:rPr lang="en-AU" sz="1000" dirty="0" err="1">
                              <a:effectLst/>
                            </a:rPr>
                            <a:t>hydrogenphosphate</a:t>
                          </a:r>
                          <a:r>
                            <a:rPr lang="en-AU" sz="1000" dirty="0">
                              <a:effectLst/>
                            </a:rPr>
                            <a:t>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3"/>
                          <a:stretch>
                            <a:fillRect l="-100917" t="-563043" r="-917" b="-28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3722578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 err="1">
                              <a:effectLst/>
                            </a:rPr>
                            <a:t>hydrogensulfate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3"/>
                          <a:stretch>
                            <a:fillRect l="-100917" t="-709302" r="-917" b="-20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1572118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 err="1">
                              <a:effectLst/>
                            </a:rPr>
                            <a:t>hydrogencarbonate</a:t>
                          </a:r>
                          <a:r>
                            <a:rPr lang="en-AU" sz="1000" dirty="0">
                              <a:effectLst/>
                            </a:rPr>
                            <a:t> 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3"/>
                          <a:stretch>
                            <a:fillRect l="-100917" t="-809302" r="-917" b="-10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72362"/>
                      </a:ext>
                    </a:extLst>
                  </a:tr>
                  <a:tr h="26185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tabLst>
                              <a:tab pos="210185" algn="l"/>
                              <a:tab pos="393065" algn="l"/>
                              <a:tab pos="690245" algn="l"/>
                              <a:tab pos="758825" algn="l"/>
                              <a:tab pos="941705" algn="l"/>
                              <a:tab pos="1307465" algn="l"/>
                              <a:tab pos="1490345" algn="l"/>
                              <a:tab pos="1856105" algn="l"/>
                              <a:tab pos="2038985" algn="l"/>
                              <a:tab pos="2404745" algn="l"/>
                              <a:tab pos="2587625" algn="l"/>
                              <a:tab pos="2990215" algn="l"/>
                              <a:tab pos="3195955" algn="l"/>
                              <a:tab pos="3401695" algn="l"/>
                              <a:tab pos="3648075" algn="l"/>
                              <a:tab pos="3977640" algn="l"/>
                              <a:tab pos="4389120" algn="l"/>
                              <a:tab pos="4594860" algn="l"/>
                              <a:tab pos="4857750" algn="l"/>
                            </a:tabLst>
                          </a:pPr>
                          <a:r>
                            <a:rPr lang="en-AU" sz="1000" dirty="0" err="1">
                              <a:effectLst/>
                            </a:rPr>
                            <a:t>dihydrogenphosphate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5692" marR="45692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692" marR="45692" marT="0" marB="0" anchor="ctr">
                        <a:blipFill>
                          <a:blip r:embed="rId3"/>
                          <a:stretch>
                            <a:fillRect l="-100917" t="-909302" r="-91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21534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A8E4CE-D50F-4D00-9445-AA793D9D224A}"/>
              </a:ext>
            </a:extLst>
          </p:cNvPr>
          <p:cNvSpPr txBox="1"/>
          <p:nvPr/>
        </p:nvSpPr>
        <p:spPr>
          <a:xfrm>
            <a:off x="860598" y="824625"/>
            <a:ext cx="3093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Polyatomic ions </a:t>
            </a:r>
            <a:br>
              <a:rPr lang="en-US" u="sng" dirty="0"/>
            </a:br>
            <a:r>
              <a:rPr lang="en-US" dirty="0"/>
              <a:t>(provided to you on data sheet)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A1F8D-A39A-4117-B965-90867BB05AA1}"/>
              </a:ext>
            </a:extLst>
          </p:cNvPr>
          <p:cNvSpPr txBox="1"/>
          <p:nvPr/>
        </p:nvSpPr>
        <p:spPr>
          <a:xfrm>
            <a:off x="4831715" y="824625"/>
            <a:ext cx="377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Can be figured out using your Periodic Table</a:t>
            </a:r>
            <a:br>
              <a:rPr lang="en-US" u="sng" dirty="0"/>
            </a:br>
            <a:r>
              <a:rPr lang="en-US" dirty="0"/>
              <a:t>(not on data sheet)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1451901"/>
      </p:ext>
    </p:extLst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AB7EC80-EAFE-49B8-B261-9A0FA4BDBBB8}"/>
</file>

<file path=customXml/itemProps2.xml><?xml version="1.0" encoding="utf-8"?>
<ds:datastoreItem xmlns:ds="http://schemas.openxmlformats.org/officeDocument/2006/customXml" ds:itemID="{5FA6BCC7-EFF8-4E47-9537-6A9736A4B51B}"/>
</file>

<file path=customXml/itemProps3.xml><?xml version="1.0" encoding="utf-8"?>
<ds:datastoreItem xmlns:ds="http://schemas.openxmlformats.org/officeDocument/2006/customXml" ds:itemID="{0FA026B7-9E35-420E-AA8D-71CE113114C4}"/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723</Words>
  <Application>Microsoft Office PowerPoint</Application>
  <PresentationFormat>On-screen Show (16:9)</PresentationFormat>
  <Paragraphs>211</Paragraphs>
  <Slides>16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Times New Roman</vt:lpstr>
      <vt:lpstr>Cambria Math</vt:lpstr>
      <vt:lpstr>Century Gothic</vt:lpstr>
      <vt:lpstr>Arial</vt:lpstr>
      <vt:lpstr>Bradley Hand ITC</vt:lpstr>
      <vt:lpstr>Calibri</vt:lpstr>
      <vt:lpstr>ASC EDI Template</vt:lpstr>
      <vt:lpstr>NAMES AND FORMULAE OF IONIC COMPOUNDS</vt:lpstr>
      <vt:lpstr>PowerPoint Presentation</vt:lpstr>
      <vt:lpstr>Students will be able to write the names and formulas of different ionic compounds</vt:lpstr>
      <vt:lpstr>PowerPoint Presentation</vt:lpstr>
      <vt:lpstr>Ionic bonding E.g. Sodium + Chlorine → Sodium chloride</vt:lpstr>
      <vt:lpstr>Ionic bonding E.g. Sodium + Chlorine → Sodium chloride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 TOPIC</dc:title>
  <dc:creator>TechFast Australia</dc:creator>
  <cp:lastModifiedBy>FORTE Robert [Southern River College]</cp:lastModifiedBy>
  <cp:revision>30</cp:revision>
  <dcterms:modified xsi:type="dcterms:W3CDTF">2020-04-27T06:08:07Z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22600.0000000000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